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68" r:id="rId5"/>
    <p:sldId id="270"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96256" autoAdjust="0"/>
  </p:normalViewPr>
  <p:slideViewPr>
    <p:cSldViewPr snapToGrid="0">
      <p:cViewPr varScale="1">
        <p:scale>
          <a:sx n="107" d="100"/>
          <a:sy n="107" d="100"/>
        </p:scale>
        <p:origin x="75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4010AF38-26DF-48B3-952C-4A9091D6863C}"/>
              </a:ext>
            </a:extLst>
          </p:cNvPr>
          <p:cNvSpPr>
            <a:spLocks noGrp="1"/>
          </p:cNvSpPr>
          <p:nvPr>
            <p:ph type="ctrTitle"/>
          </p:nvPr>
        </p:nvSpPr>
        <p:spPr>
          <a:xfrm>
            <a:off x="648929" y="639097"/>
            <a:ext cx="7378448" cy="3686015"/>
          </a:xfrm>
        </p:spPr>
        <p:txBody>
          <a:bodyPr>
            <a:normAutofit/>
          </a:bodyPr>
          <a:lstStyle/>
          <a:p>
            <a:r>
              <a:rPr lang="ru-RU" sz="5400" dirty="0"/>
              <a:t>Культура древней Греции</a:t>
            </a:r>
            <a:endParaRPr lang="en-US" sz="5400" dirty="0"/>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632899" y="4672739"/>
            <a:ext cx="6269347" cy="693588"/>
          </a:xfrm>
        </p:spPr>
        <p:txBody>
          <a:bodyPr>
            <a:normAutofit/>
          </a:bodyPr>
          <a:lstStyle/>
          <a:p>
            <a:r>
              <a:rPr lang="ru-RU" sz="1600" dirty="0">
                <a:solidFill>
                  <a:schemeClr val="tx1">
                    <a:lumMod val="85000"/>
                    <a:lumOff val="15000"/>
                  </a:schemeClr>
                </a:solidFill>
              </a:rPr>
              <a:t>ПОДГОТОВИЛИ </a:t>
            </a:r>
            <a:r>
              <a:rPr lang="ru-RU" sz="1600" dirty="0" err="1">
                <a:solidFill>
                  <a:schemeClr val="tx1">
                    <a:lumMod val="85000"/>
                    <a:lumOff val="15000"/>
                  </a:schemeClr>
                </a:solidFill>
              </a:rPr>
              <a:t>Гущеня</a:t>
            </a:r>
            <a:r>
              <a:rPr lang="ru-RU" sz="1600" dirty="0">
                <a:solidFill>
                  <a:schemeClr val="tx1">
                    <a:lumMod val="85000"/>
                    <a:lumOff val="15000"/>
                  </a:schemeClr>
                </a:solidFill>
              </a:rPr>
              <a:t> Артём и </a:t>
            </a:r>
            <a:r>
              <a:rPr lang="ru-RU" sz="1600" dirty="0" err="1">
                <a:solidFill>
                  <a:schemeClr val="tx1">
                    <a:lumMod val="85000"/>
                    <a:lumOff val="15000"/>
                  </a:schemeClr>
                </a:solidFill>
              </a:rPr>
              <a:t>доскоч</a:t>
            </a:r>
            <a:r>
              <a:rPr lang="ru-RU" sz="1600" dirty="0">
                <a:solidFill>
                  <a:schemeClr val="tx1">
                    <a:lumMod val="85000"/>
                    <a:lumOff val="15000"/>
                  </a:schemeClr>
                </a:solidFill>
              </a:rPr>
              <a:t> роман </a:t>
            </a:r>
            <a:r>
              <a:rPr lang="ru-RU" sz="1600" dirty="0"/>
              <a:t>ФПМИ 13 группа 2022 г.</a:t>
            </a:r>
            <a:endParaRPr lang="en-US" sz="1600" dirty="0">
              <a:solidFill>
                <a:schemeClr val="tx1">
                  <a:lumMod val="85000"/>
                  <a:lumOff val="15000"/>
                </a:schemeClr>
              </a:solidFill>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64769" y="1"/>
            <a:ext cx="3927232" cy="6857999"/>
          </a:xfrm>
          <a:prstGeom prst="rect">
            <a:avLst/>
          </a:prstGeom>
        </p:spPr>
      </p:pic>
      <p:pic>
        <p:nvPicPr>
          <p:cNvPr id="1028" name="Picture 4" descr="Оливковые ветви, Татуировки, Тату">
            <a:extLst>
              <a:ext uri="{FF2B5EF4-FFF2-40B4-BE49-F238E27FC236}">
                <a16:creationId xmlns:a16="http://schemas.microsoft.com/office/drawing/2014/main" id="{2A501146-CE4C-F6E0-2AD7-5F2EA5EB7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929" y="369302"/>
            <a:ext cx="2850409" cy="20991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Оливковые ветви, Татуировки, Тату">
            <a:extLst>
              <a:ext uri="{FF2B5EF4-FFF2-40B4-BE49-F238E27FC236}">
                <a16:creationId xmlns:a16="http://schemas.microsoft.com/office/drawing/2014/main" id="{0A0DB7C1-4FC5-0D97-11E9-124818159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630747" y="369302"/>
            <a:ext cx="2850409" cy="209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747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9</a:t>
            </a:r>
            <a:endParaRPr lang="ru-BY" dirty="0"/>
          </a:p>
        </p:txBody>
      </p:sp>
      <p:sp>
        <p:nvSpPr>
          <p:cNvPr id="4" name="TextBox 3">
            <a:extLst>
              <a:ext uri="{FF2B5EF4-FFF2-40B4-BE49-F238E27FC236}">
                <a16:creationId xmlns:a16="http://schemas.microsoft.com/office/drawing/2014/main" id="{E01A9CB1-90FA-42FD-8658-97C6001E49D3}"/>
              </a:ext>
            </a:extLst>
          </p:cNvPr>
          <p:cNvSpPr txBox="1"/>
          <p:nvPr/>
        </p:nvSpPr>
        <p:spPr>
          <a:xfrm>
            <a:off x="1664519" y="19710"/>
            <a:ext cx="9555931" cy="1477328"/>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Самыми известными празднествами в честь божеств в Древней Греции были Пифийский праздник у горы Парнас близ Дельф в честь Аполлона, Афинский праздник – Великие Панафинеи, Элевсинские мистерии в честь Деметры и Малые и Большие Дионисии. Означает ли это, что Аполлон, Афина, Деметра и Дионисий были главными богами древнегреческой религии?</a:t>
            </a:r>
            <a:endParaRPr lang="ru-BY" sz="4000" dirty="0">
              <a:latin typeface="+mj-lt"/>
            </a:endParaRPr>
          </a:p>
        </p:txBody>
      </p:sp>
      <p:cxnSp>
        <p:nvCxnSpPr>
          <p:cNvPr id="5" name="Straight Connector 4">
            <a:extLst>
              <a:ext uri="{FF2B5EF4-FFF2-40B4-BE49-F238E27FC236}">
                <a16:creationId xmlns:a16="http://schemas.microsoft.com/office/drawing/2014/main" id="{01B337B3-2C97-093D-03AA-53E8E005D8E5}"/>
              </a:ext>
            </a:extLst>
          </p:cNvPr>
          <p:cNvCxnSpPr>
            <a:cxnSpLocks/>
          </p:cNvCxnSpPr>
          <p:nvPr/>
        </p:nvCxnSpPr>
        <p:spPr>
          <a:xfrm>
            <a:off x="1848244" y="160104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EDBD86A3-E0A2-CDC6-375A-F0F370C08312}"/>
              </a:ext>
            </a:extLst>
          </p:cNvPr>
          <p:cNvPicPr>
            <a:picLocks noChangeAspect="1"/>
          </p:cNvPicPr>
          <p:nvPr/>
        </p:nvPicPr>
        <p:blipFill>
          <a:blip r:embed="rId2"/>
          <a:stretch>
            <a:fillRect/>
          </a:stretch>
        </p:blipFill>
        <p:spPr>
          <a:xfrm>
            <a:off x="2590800" y="1844040"/>
            <a:ext cx="7143750" cy="425767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CF3F91F1-8BFC-C252-E1DF-705F3093C0F0}"/>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16266663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F769-E653-2F54-1074-101B8197F5E4}"/>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64698" y="146649"/>
            <a:ext cx="543463" cy="461665"/>
          </a:xfrm>
          <a:prstGeom prst="rect">
            <a:avLst/>
          </a:prstGeom>
          <a:noFill/>
        </p:spPr>
        <p:txBody>
          <a:bodyPr wrap="square" rtlCol="0">
            <a:spAutoFit/>
          </a:bodyPr>
          <a:lstStyle/>
          <a:p>
            <a:r>
              <a:rPr lang="ru-RU" sz="2400" dirty="0"/>
              <a:t>10</a:t>
            </a:r>
            <a:endParaRPr lang="ru-BY" sz="1600" dirty="0"/>
          </a:p>
        </p:txBody>
      </p:sp>
      <p:sp>
        <p:nvSpPr>
          <p:cNvPr id="6" name="TextBox 5">
            <a:extLst>
              <a:ext uri="{FF2B5EF4-FFF2-40B4-BE49-F238E27FC236}">
                <a16:creationId xmlns:a16="http://schemas.microsoft.com/office/drawing/2014/main" id="{CAEB5703-D591-5492-5FBD-40AA6FD49D65}"/>
              </a:ext>
            </a:extLst>
          </p:cNvPr>
          <p:cNvSpPr txBox="1"/>
          <p:nvPr/>
        </p:nvSpPr>
        <p:spPr>
          <a:xfrm>
            <a:off x="1664519" y="19710"/>
            <a:ext cx="9555931" cy="830997"/>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Как вы думаете, почему обязательной частью любого торжества в Греции было чтение поэм Гомера?</a:t>
            </a:r>
            <a:endParaRPr lang="ru-BY" sz="4800" dirty="0">
              <a:latin typeface="+mj-lt"/>
            </a:endParaRPr>
          </a:p>
        </p:txBody>
      </p:sp>
      <p:cxnSp>
        <p:nvCxnSpPr>
          <p:cNvPr id="7" name="Straight Connector 6">
            <a:extLst>
              <a:ext uri="{FF2B5EF4-FFF2-40B4-BE49-F238E27FC236}">
                <a16:creationId xmlns:a16="http://schemas.microsoft.com/office/drawing/2014/main" id="{1E499D71-C56A-2694-3E47-C512C12DCD64}"/>
              </a:ext>
            </a:extLst>
          </p:cNvPr>
          <p:cNvCxnSpPr>
            <a:cxnSpLocks/>
          </p:cNvCxnSpPr>
          <p:nvPr/>
        </p:nvCxnSpPr>
        <p:spPr>
          <a:xfrm>
            <a:off x="1781569" y="106764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567F336D-AF2C-B3C2-D1C2-A74D36264455}"/>
              </a:ext>
            </a:extLst>
          </p:cNvPr>
          <p:cNvPicPr>
            <a:picLocks noChangeAspect="1"/>
          </p:cNvPicPr>
          <p:nvPr/>
        </p:nvPicPr>
        <p:blipFill>
          <a:blip r:embed="rId2"/>
          <a:stretch>
            <a:fillRect/>
          </a:stretch>
        </p:blipFill>
        <p:spPr>
          <a:xfrm>
            <a:off x="3305745" y="1284574"/>
            <a:ext cx="5404598" cy="4229098"/>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6A0C302B-7584-E726-668F-883DBF451B2D}"/>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21506" name="Picture 2" descr="3D модель Греческая колонна - TurboSquid 616924">
            <a:extLst>
              <a:ext uri="{FF2B5EF4-FFF2-40B4-BE49-F238E27FC236}">
                <a16:creationId xmlns:a16="http://schemas.microsoft.com/office/drawing/2014/main" id="{29467769-7C78-9B66-CD96-A93D6AED74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33" r="35000" b="5578"/>
          <a:stretch/>
        </p:blipFill>
        <p:spPr bwMode="auto">
          <a:xfrm>
            <a:off x="9134722" y="1869379"/>
            <a:ext cx="1466342" cy="45148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3D модель Греческая колонна - TurboSquid 616924">
            <a:extLst>
              <a:ext uri="{FF2B5EF4-FFF2-40B4-BE49-F238E27FC236}">
                <a16:creationId xmlns:a16="http://schemas.microsoft.com/office/drawing/2014/main" id="{D0E60749-616B-C4CB-FD78-BF04A8472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333" r="35000" b="5578"/>
          <a:stretch/>
        </p:blipFill>
        <p:spPr bwMode="auto">
          <a:xfrm>
            <a:off x="1010166" y="1844327"/>
            <a:ext cx="1466342" cy="451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0214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11</a:t>
            </a:r>
            <a:endParaRPr lang="ru-BY" sz="1600" dirty="0"/>
          </a:p>
        </p:txBody>
      </p:sp>
      <p:sp>
        <p:nvSpPr>
          <p:cNvPr id="8" name="TextBox 7">
            <a:extLst>
              <a:ext uri="{FF2B5EF4-FFF2-40B4-BE49-F238E27FC236}">
                <a16:creationId xmlns:a16="http://schemas.microsoft.com/office/drawing/2014/main" id="{A7A960F5-4944-68C2-3857-9A1CC8539291}"/>
              </a:ext>
            </a:extLst>
          </p:cNvPr>
          <p:cNvSpPr txBox="1"/>
          <p:nvPr/>
        </p:nvSpPr>
        <p:spPr>
          <a:xfrm>
            <a:off x="1664519" y="19710"/>
            <a:ext cx="9555931" cy="461665"/>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Чем различались </a:t>
            </a:r>
            <a:r>
              <a:rPr lang="ru-RU" sz="2400" dirty="0" err="1">
                <a:effectLst/>
                <a:latin typeface="Bookman Old Style" panose="02050604050505020204" pitchFamily="18" charset="0"/>
                <a:ea typeface="Calibri" panose="020F0502020204030204" pitchFamily="34" charset="0"/>
                <a:cs typeface="Times New Roman" panose="02020603050405020304" pitchFamily="18" charset="0"/>
              </a:rPr>
              <a:t>симпосий</a:t>
            </a:r>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 и </a:t>
            </a:r>
            <a:r>
              <a:rPr lang="ru-RU" sz="2400" dirty="0" err="1">
                <a:effectLst/>
                <a:latin typeface="Bookman Old Style" panose="02050604050505020204" pitchFamily="18" charset="0"/>
                <a:ea typeface="Calibri" panose="020F0502020204030204" pitchFamily="34" charset="0"/>
                <a:cs typeface="Times New Roman" panose="02020603050405020304" pitchFamily="18" charset="0"/>
              </a:rPr>
              <a:t>сисситии</a:t>
            </a:r>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a:t>
            </a:r>
            <a:endParaRPr lang="ru-BY" sz="4800" dirty="0">
              <a:latin typeface="+mj-lt"/>
            </a:endParaRPr>
          </a:p>
        </p:txBody>
      </p:sp>
      <p:cxnSp>
        <p:nvCxnSpPr>
          <p:cNvPr id="9" name="Straight Connector 8">
            <a:extLst>
              <a:ext uri="{FF2B5EF4-FFF2-40B4-BE49-F238E27FC236}">
                <a16:creationId xmlns:a16="http://schemas.microsoft.com/office/drawing/2014/main" id="{A55B812B-E609-F373-8BAC-3961B9B9B4B6}"/>
              </a:ext>
            </a:extLst>
          </p:cNvPr>
          <p:cNvCxnSpPr>
            <a:cxnSpLocks/>
          </p:cNvCxnSpPr>
          <p:nvPr/>
        </p:nvCxnSpPr>
        <p:spPr>
          <a:xfrm>
            <a:off x="1591002" y="696165"/>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20482" name="Picture 2" descr="V. 2. Древнегреческий пир - темы застольных бесед (Евгений Говсиевич) /  Проза.ру">
            <a:extLst>
              <a:ext uri="{FF2B5EF4-FFF2-40B4-BE49-F238E27FC236}">
                <a16:creationId xmlns:a16="http://schemas.microsoft.com/office/drawing/2014/main" id="{61478C8D-DE8D-F09E-71C5-D0A99D955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269" y="1333504"/>
            <a:ext cx="4246501" cy="33242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484" name="Picture 4" descr="Пиры Александра Македонского | ТАЙНЫ АНТИЧНОСТИ | Яндекс Дзен">
            <a:extLst>
              <a:ext uri="{FF2B5EF4-FFF2-40B4-BE49-F238E27FC236}">
                <a16:creationId xmlns:a16="http://schemas.microsoft.com/office/drawing/2014/main" id="{5687501E-5D66-AFEC-3798-AA4A75C8D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4224" y="1333503"/>
            <a:ext cx="5992027" cy="332421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ectangle 15">
            <a:extLst>
              <a:ext uri="{FF2B5EF4-FFF2-40B4-BE49-F238E27FC236}">
                <a16:creationId xmlns:a16="http://schemas.microsoft.com/office/drawing/2014/main" id="{5D48B42A-C8AF-D555-A15E-01C36B656C03}"/>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4198788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12</a:t>
            </a:r>
            <a:endParaRPr lang="ru-BY" sz="1600" dirty="0"/>
          </a:p>
        </p:txBody>
      </p:sp>
      <p:sp>
        <p:nvSpPr>
          <p:cNvPr id="4" name="TextBox 3">
            <a:extLst>
              <a:ext uri="{FF2B5EF4-FFF2-40B4-BE49-F238E27FC236}">
                <a16:creationId xmlns:a16="http://schemas.microsoft.com/office/drawing/2014/main" id="{5D127BBE-6C66-975B-DE3A-ADE0C0DF6D4D}"/>
              </a:ext>
            </a:extLst>
          </p:cNvPr>
          <p:cNvSpPr txBox="1"/>
          <p:nvPr/>
        </p:nvSpPr>
        <p:spPr>
          <a:xfrm>
            <a:off x="1664519" y="19710"/>
            <a:ext cx="9555931" cy="923330"/>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Как можно объяснить тот факт, что при наличии множества рабов в Древней Греции на строительстве храмов в основном работали свободные люди? Рабам не доверяли или были другие причины? </a:t>
            </a:r>
            <a:endParaRPr lang="ru-BY" sz="4000" dirty="0">
              <a:latin typeface="+mj-lt"/>
            </a:endParaRPr>
          </a:p>
        </p:txBody>
      </p:sp>
      <p:cxnSp>
        <p:nvCxnSpPr>
          <p:cNvPr id="5" name="Straight Connector 4">
            <a:extLst>
              <a:ext uri="{FF2B5EF4-FFF2-40B4-BE49-F238E27FC236}">
                <a16:creationId xmlns:a16="http://schemas.microsoft.com/office/drawing/2014/main" id="{88C3D460-AD5E-F27B-5CC8-F1B1D478DF79}"/>
              </a:ext>
            </a:extLst>
          </p:cNvPr>
          <p:cNvCxnSpPr>
            <a:cxnSpLocks/>
          </p:cNvCxnSpPr>
          <p:nvPr/>
        </p:nvCxnSpPr>
        <p:spPr>
          <a:xfrm>
            <a:off x="1848242" y="112479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644B78EC-DFE8-A315-3CCA-5A2E38643A5E}"/>
              </a:ext>
            </a:extLst>
          </p:cNvPr>
          <p:cNvPicPr>
            <a:picLocks noChangeAspect="1"/>
          </p:cNvPicPr>
          <p:nvPr/>
        </p:nvPicPr>
        <p:blipFill>
          <a:blip r:embed="rId2"/>
          <a:stretch>
            <a:fillRect/>
          </a:stretch>
        </p:blipFill>
        <p:spPr>
          <a:xfrm>
            <a:off x="2607436" y="2150503"/>
            <a:ext cx="6977128" cy="4271494"/>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F530E565-6B0D-0A51-1FB2-FFB3E7A5EF11}"/>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9" name="Picture 8">
            <a:extLst>
              <a:ext uri="{FF2B5EF4-FFF2-40B4-BE49-F238E27FC236}">
                <a16:creationId xmlns:a16="http://schemas.microsoft.com/office/drawing/2014/main" id="{089B48EB-A9A6-D19C-4D24-2D3506C4BF33}"/>
              </a:ext>
            </a:extLst>
          </p:cNvPr>
          <p:cNvPicPr>
            <a:picLocks noChangeAspect="1"/>
          </p:cNvPicPr>
          <p:nvPr/>
        </p:nvPicPr>
        <p:blipFill rotWithShape="1">
          <a:blip r:embed="rId2"/>
          <a:srcRect t="2403" b="87242"/>
          <a:stretch/>
        </p:blipFill>
        <p:spPr>
          <a:xfrm rot="10800000" flipH="1">
            <a:off x="2569337" y="1635730"/>
            <a:ext cx="6977128" cy="545067"/>
          </a:xfrm>
          <a:prstGeom prst="rect">
            <a:avLst/>
          </a:prstGeom>
        </p:spPr>
      </p:pic>
      <p:pic>
        <p:nvPicPr>
          <p:cNvPr id="10" name="Picture 9">
            <a:extLst>
              <a:ext uri="{FF2B5EF4-FFF2-40B4-BE49-F238E27FC236}">
                <a16:creationId xmlns:a16="http://schemas.microsoft.com/office/drawing/2014/main" id="{80843233-B66C-1B89-62E9-B150427694FC}"/>
              </a:ext>
            </a:extLst>
          </p:cNvPr>
          <p:cNvPicPr>
            <a:picLocks noChangeAspect="1"/>
          </p:cNvPicPr>
          <p:nvPr/>
        </p:nvPicPr>
        <p:blipFill rotWithShape="1">
          <a:blip r:embed="rId2"/>
          <a:srcRect b="87239"/>
          <a:stretch/>
        </p:blipFill>
        <p:spPr>
          <a:xfrm>
            <a:off x="2607436" y="1124790"/>
            <a:ext cx="6977128" cy="545068"/>
          </a:xfrm>
          <a:prstGeom prst="rect">
            <a:avLst/>
          </a:prstGeom>
        </p:spPr>
      </p:pic>
      <p:pic>
        <p:nvPicPr>
          <p:cNvPr id="14" name="Picture 13">
            <a:extLst>
              <a:ext uri="{FF2B5EF4-FFF2-40B4-BE49-F238E27FC236}">
                <a16:creationId xmlns:a16="http://schemas.microsoft.com/office/drawing/2014/main" id="{4B34BFF6-DDA1-2489-2401-DE53639911DA}"/>
              </a:ext>
            </a:extLst>
          </p:cNvPr>
          <p:cNvPicPr>
            <a:picLocks noChangeAspect="1"/>
          </p:cNvPicPr>
          <p:nvPr/>
        </p:nvPicPr>
        <p:blipFill rotWithShape="1">
          <a:blip r:embed="rId2"/>
          <a:srcRect t="93706"/>
          <a:stretch/>
        </p:blipFill>
        <p:spPr>
          <a:xfrm>
            <a:off x="2607436" y="6191515"/>
            <a:ext cx="6977128" cy="268847"/>
          </a:xfrm>
          <a:prstGeom prst="rect">
            <a:avLst/>
          </a:prstGeom>
        </p:spPr>
      </p:pic>
      <p:pic>
        <p:nvPicPr>
          <p:cNvPr id="15" name="Picture 14">
            <a:extLst>
              <a:ext uri="{FF2B5EF4-FFF2-40B4-BE49-F238E27FC236}">
                <a16:creationId xmlns:a16="http://schemas.microsoft.com/office/drawing/2014/main" id="{A393BD11-4F42-6FEB-F261-E276AB8BB53E}"/>
              </a:ext>
            </a:extLst>
          </p:cNvPr>
          <p:cNvPicPr>
            <a:picLocks noChangeAspect="1"/>
          </p:cNvPicPr>
          <p:nvPr/>
        </p:nvPicPr>
        <p:blipFill rotWithShape="1">
          <a:blip r:embed="rId2"/>
          <a:srcRect t="93706"/>
          <a:stretch/>
        </p:blipFill>
        <p:spPr>
          <a:xfrm>
            <a:off x="1461049" y="6421991"/>
            <a:ext cx="9296400" cy="268847"/>
          </a:xfrm>
          <a:prstGeom prst="rect">
            <a:avLst/>
          </a:prstGeom>
        </p:spPr>
      </p:pic>
      <p:pic>
        <p:nvPicPr>
          <p:cNvPr id="16" name="Picture 15">
            <a:extLst>
              <a:ext uri="{FF2B5EF4-FFF2-40B4-BE49-F238E27FC236}">
                <a16:creationId xmlns:a16="http://schemas.microsoft.com/office/drawing/2014/main" id="{11A9FBD9-B507-7F35-9909-C2E0EEF7C953}"/>
              </a:ext>
            </a:extLst>
          </p:cNvPr>
          <p:cNvPicPr>
            <a:picLocks noChangeAspect="1"/>
          </p:cNvPicPr>
          <p:nvPr/>
        </p:nvPicPr>
        <p:blipFill rotWithShape="1">
          <a:blip r:embed="rId2"/>
          <a:srcRect t="93706"/>
          <a:stretch/>
        </p:blipFill>
        <p:spPr>
          <a:xfrm>
            <a:off x="-1" y="6612837"/>
            <a:ext cx="11930333" cy="268847"/>
          </a:xfrm>
          <a:prstGeom prst="rect">
            <a:avLst/>
          </a:prstGeom>
        </p:spPr>
      </p:pic>
      <p:pic>
        <p:nvPicPr>
          <p:cNvPr id="11" name="Picture 10">
            <a:extLst>
              <a:ext uri="{FF2B5EF4-FFF2-40B4-BE49-F238E27FC236}">
                <a16:creationId xmlns:a16="http://schemas.microsoft.com/office/drawing/2014/main" id="{E98E70F8-3648-2753-5BF5-5068ADB4F82E}"/>
              </a:ext>
            </a:extLst>
          </p:cNvPr>
          <p:cNvPicPr>
            <a:picLocks noChangeAspect="1"/>
          </p:cNvPicPr>
          <p:nvPr/>
        </p:nvPicPr>
        <p:blipFill rotWithShape="1">
          <a:blip r:embed="rId2"/>
          <a:srcRect l="65033" t="470" r="713" b="85456"/>
          <a:stretch/>
        </p:blipFill>
        <p:spPr>
          <a:xfrm rot="16200000" flipH="1">
            <a:off x="7401351" y="3231803"/>
            <a:ext cx="5297202" cy="1083173"/>
          </a:xfrm>
          <a:prstGeom prst="rect">
            <a:avLst/>
          </a:prstGeom>
        </p:spPr>
      </p:pic>
      <p:pic>
        <p:nvPicPr>
          <p:cNvPr id="12" name="Picture 11">
            <a:extLst>
              <a:ext uri="{FF2B5EF4-FFF2-40B4-BE49-F238E27FC236}">
                <a16:creationId xmlns:a16="http://schemas.microsoft.com/office/drawing/2014/main" id="{8EEFDE96-58EF-C097-43FF-48BFE42FC9E9}"/>
              </a:ext>
            </a:extLst>
          </p:cNvPr>
          <p:cNvPicPr>
            <a:picLocks noChangeAspect="1"/>
          </p:cNvPicPr>
          <p:nvPr/>
        </p:nvPicPr>
        <p:blipFill rotWithShape="1">
          <a:blip r:embed="rId2"/>
          <a:srcRect l="65033" t="470" r="713" b="85456"/>
          <a:stretch/>
        </p:blipFill>
        <p:spPr>
          <a:xfrm rot="16200000" flipH="1">
            <a:off x="-582752" y="3231803"/>
            <a:ext cx="5297202" cy="1083173"/>
          </a:xfrm>
          <a:prstGeom prst="rect">
            <a:avLst/>
          </a:prstGeom>
        </p:spPr>
      </p:pic>
    </p:spTree>
    <p:extLst>
      <p:ext uri="{BB962C8B-B14F-4D97-AF65-F5344CB8AC3E}">
        <p14:creationId xmlns:p14="http://schemas.microsoft.com/office/powerpoint/2010/main" val="2979523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13</a:t>
            </a:r>
            <a:endParaRPr lang="ru-BY" sz="1600" dirty="0"/>
          </a:p>
        </p:txBody>
      </p:sp>
      <p:sp>
        <p:nvSpPr>
          <p:cNvPr id="4" name="TextBox 3">
            <a:extLst>
              <a:ext uri="{FF2B5EF4-FFF2-40B4-BE49-F238E27FC236}">
                <a16:creationId xmlns:a16="http://schemas.microsoft.com/office/drawing/2014/main" id="{5DE00146-6192-FD1D-E673-69F5321BB788}"/>
              </a:ext>
            </a:extLst>
          </p:cNvPr>
          <p:cNvSpPr txBox="1"/>
          <p:nvPr/>
        </p:nvSpPr>
        <p:spPr>
          <a:xfrm>
            <a:off x="1664519" y="19710"/>
            <a:ext cx="9555931" cy="1200329"/>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Почему передняя половина афинского дома(</a:t>
            </a:r>
            <a:r>
              <a:rPr lang="ru-RU" sz="2400" dirty="0" err="1">
                <a:effectLst/>
                <a:latin typeface="Bookman Old Style" panose="02050604050505020204" pitchFamily="18" charset="0"/>
                <a:ea typeface="Calibri" panose="020F0502020204030204" pitchFamily="34" charset="0"/>
                <a:cs typeface="Times New Roman" panose="02020603050405020304" pitchFamily="18" charset="0"/>
              </a:rPr>
              <a:t>андрон</a:t>
            </a:r>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 была мужской, а задняя(гинекей) женской? Можно ли было попасть на женскую половину, минуя мужскую?</a:t>
            </a:r>
            <a:endParaRPr lang="ru-BY" sz="4800" dirty="0">
              <a:latin typeface="+mj-lt"/>
            </a:endParaRPr>
          </a:p>
        </p:txBody>
      </p:sp>
      <p:cxnSp>
        <p:nvCxnSpPr>
          <p:cNvPr id="5" name="Straight Connector 4">
            <a:extLst>
              <a:ext uri="{FF2B5EF4-FFF2-40B4-BE49-F238E27FC236}">
                <a16:creationId xmlns:a16="http://schemas.microsoft.com/office/drawing/2014/main" id="{C4A03F09-9D65-FF48-2779-7AB51E9392BC}"/>
              </a:ext>
            </a:extLst>
          </p:cNvPr>
          <p:cNvCxnSpPr>
            <a:cxnSpLocks/>
          </p:cNvCxnSpPr>
          <p:nvPr/>
        </p:nvCxnSpPr>
        <p:spPr>
          <a:xfrm>
            <a:off x="1664519" y="139149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53F69541-C72C-9FE6-5A86-552A6ABF6A54}"/>
              </a:ext>
            </a:extLst>
          </p:cNvPr>
          <p:cNvPicPr>
            <a:picLocks noChangeAspect="1"/>
          </p:cNvPicPr>
          <p:nvPr/>
        </p:nvPicPr>
        <p:blipFill rotWithShape="1">
          <a:blip r:embed="rId2"/>
          <a:srcRect l="18526" t="7133" r="12409" b="6626"/>
          <a:stretch/>
        </p:blipFill>
        <p:spPr>
          <a:xfrm>
            <a:off x="4245465" y="1975916"/>
            <a:ext cx="3657601" cy="34254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304D56EA-3EA9-7D15-BB13-453BD0162EB2}"/>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4021785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14</a:t>
            </a:r>
            <a:endParaRPr lang="ru-BY" sz="1600" dirty="0"/>
          </a:p>
        </p:txBody>
      </p:sp>
      <p:sp>
        <p:nvSpPr>
          <p:cNvPr id="4" name="TextBox 3">
            <a:extLst>
              <a:ext uri="{FF2B5EF4-FFF2-40B4-BE49-F238E27FC236}">
                <a16:creationId xmlns:a16="http://schemas.microsoft.com/office/drawing/2014/main" id="{179B1225-7A79-4A96-3DDE-6F7B72B407B5}"/>
              </a:ext>
            </a:extLst>
          </p:cNvPr>
          <p:cNvSpPr txBox="1"/>
          <p:nvPr/>
        </p:nvSpPr>
        <p:spPr>
          <a:xfrm>
            <a:off x="1664519" y="19710"/>
            <a:ext cx="9555931" cy="1938992"/>
          </a:xfrm>
          <a:prstGeom prst="rect">
            <a:avLst/>
          </a:prstGeom>
          <a:noFill/>
        </p:spPr>
        <p:txBody>
          <a:bodyPr wrap="square" rtlCol="0">
            <a:spAutoFit/>
          </a:bodyPr>
          <a:lstStyle/>
          <a:p>
            <a:r>
              <a:rPr lang="ru-RU" sz="2000" dirty="0">
                <a:effectLst/>
                <a:latin typeface="Bookman Old Style" panose="02050604050505020204" pitchFamily="18" charset="0"/>
                <a:ea typeface="Calibri" panose="020F0502020204030204" pitchFamily="34" charset="0"/>
                <a:cs typeface="Times New Roman" panose="02020603050405020304" pitchFamily="18" charset="0"/>
              </a:rPr>
              <a:t>Известно, что в Греции к рабам относились намного человечнее, чем в других странах. Грекам была чужда жестокость, у них не было обычая увечить своих рабов и пленных. Не было в Древней Греции и жестоких казней вроде распятия, сажания на кол, сдирания кожи. Почему именно греки предвосхитили в этих вопросах гуманистические традиции нового времени?</a:t>
            </a:r>
            <a:endParaRPr lang="ru-BY" sz="4400" dirty="0">
              <a:latin typeface="+mj-lt"/>
            </a:endParaRPr>
          </a:p>
        </p:txBody>
      </p:sp>
      <p:cxnSp>
        <p:nvCxnSpPr>
          <p:cNvPr id="5" name="Straight Connector 4">
            <a:extLst>
              <a:ext uri="{FF2B5EF4-FFF2-40B4-BE49-F238E27FC236}">
                <a16:creationId xmlns:a16="http://schemas.microsoft.com/office/drawing/2014/main" id="{C0F6DB0C-D13D-1096-AB28-8CA7C1D05C55}"/>
              </a:ext>
            </a:extLst>
          </p:cNvPr>
          <p:cNvCxnSpPr>
            <a:cxnSpLocks/>
          </p:cNvCxnSpPr>
          <p:nvPr/>
        </p:nvCxnSpPr>
        <p:spPr>
          <a:xfrm>
            <a:off x="1800619" y="1978592"/>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7C795014-5063-EF1C-A947-3421F125C468}"/>
              </a:ext>
            </a:extLst>
          </p:cNvPr>
          <p:cNvPicPr>
            <a:picLocks noChangeAspect="1"/>
          </p:cNvPicPr>
          <p:nvPr/>
        </p:nvPicPr>
        <p:blipFill>
          <a:blip r:embed="rId2"/>
          <a:stretch>
            <a:fillRect/>
          </a:stretch>
        </p:blipFill>
        <p:spPr>
          <a:xfrm>
            <a:off x="3124200" y="2652622"/>
            <a:ext cx="5943600"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46CD8181-BDBB-347A-399D-EAECB26C3838}"/>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3300108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15</a:t>
            </a:r>
            <a:endParaRPr lang="ru-BY" sz="1600" dirty="0"/>
          </a:p>
        </p:txBody>
      </p:sp>
      <p:sp>
        <p:nvSpPr>
          <p:cNvPr id="4" name="TextBox 3">
            <a:extLst>
              <a:ext uri="{FF2B5EF4-FFF2-40B4-BE49-F238E27FC236}">
                <a16:creationId xmlns:a16="http://schemas.microsoft.com/office/drawing/2014/main" id="{E44997A0-007E-033C-2303-229513F2EBB4}"/>
              </a:ext>
            </a:extLst>
          </p:cNvPr>
          <p:cNvSpPr txBox="1"/>
          <p:nvPr/>
        </p:nvSpPr>
        <p:spPr>
          <a:xfrm>
            <a:off x="543463" y="19710"/>
            <a:ext cx="11386870" cy="2031325"/>
          </a:xfrm>
          <a:prstGeom prst="rect">
            <a:avLst/>
          </a:prstGeom>
          <a:noFill/>
        </p:spPr>
        <p:txBody>
          <a:bodyPr wrap="square" rtlCol="0">
            <a:spAutoFit/>
          </a:bodyPr>
          <a:lstStyle/>
          <a:p>
            <a:r>
              <a:rPr lang="ru-RU" sz="1800" dirty="0" err="1">
                <a:effectLst/>
                <a:latin typeface="Bookman Old Style" panose="02050604050505020204" pitchFamily="18" charset="0"/>
                <a:ea typeface="Calibri" panose="020F0502020204030204" pitchFamily="34" charset="0"/>
                <a:cs typeface="Times New Roman" panose="02020603050405020304" pitchFamily="18" charset="0"/>
              </a:rPr>
              <a:t>Сиссития</a:t>
            </a:r>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 для спартанцев была не просто совместной трапезой, но и сообществом из 15-20 человек. Если хотя бы один член сообщества был против принятия в него новичка, последнему отказывали. Тот, кто </a:t>
            </a:r>
            <a:r>
              <a:rPr lang="ru-RU" sz="1800" dirty="0" err="1">
                <a:effectLst/>
                <a:latin typeface="Bookman Old Style" panose="02050604050505020204" pitchFamily="18" charset="0"/>
                <a:ea typeface="Calibri" panose="020F0502020204030204" pitchFamily="34" charset="0"/>
                <a:cs typeface="Times New Roman" panose="02020603050405020304" pitchFamily="18" charset="0"/>
              </a:rPr>
              <a:t>опаздал</a:t>
            </a:r>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 на обед, оставался дома, так как к обеду нужно было приходить вовремя. Запрещалось приходить сытым. Строго наблюдали за тем, чтобы никто не оставлял свою порцию несъеденной: это был знак того, что человек считает общий стол недостаточно хорошим для себя.  Мальчикам, приходящим на трапезу, </a:t>
            </a:r>
            <a:r>
              <a:rPr lang="ru-RU" sz="1800" dirty="0" err="1">
                <a:effectLst/>
                <a:latin typeface="Bookman Old Style" panose="02050604050505020204" pitchFamily="18" charset="0"/>
                <a:ea typeface="Calibri" panose="020F0502020204030204" pitchFamily="34" charset="0"/>
                <a:cs typeface="Times New Roman" panose="02020603050405020304" pitchFamily="18" charset="0"/>
              </a:rPr>
              <a:t>сисситы</a:t>
            </a:r>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 говорили: «За эту дверь не должно выйти ни одно произнесенное слово» Какие традиции спартанцев живы до сих пор? </a:t>
            </a:r>
            <a:endParaRPr lang="ru-BY" sz="4000" dirty="0">
              <a:latin typeface="+mj-lt"/>
            </a:endParaRPr>
          </a:p>
        </p:txBody>
      </p:sp>
      <p:cxnSp>
        <p:nvCxnSpPr>
          <p:cNvPr id="5" name="Straight Connector 4">
            <a:extLst>
              <a:ext uri="{FF2B5EF4-FFF2-40B4-BE49-F238E27FC236}">
                <a16:creationId xmlns:a16="http://schemas.microsoft.com/office/drawing/2014/main" id="{04B0B57C-450A-3041-789A-53A86ECF25D4}"/>
              </a:ext>
            </a:extLst>
          </p:cNvPr>
          <p:cNvCxnSpPr>
            <a:cxnSpLocks/>
          </p:cNvCxnSpPr>
          <p:nvPr/>
        </p:nvCxnSpPr>
        <p:spPr>
          <a:xfrm>
            <a:off x="679859" y="2121833"/>
            <a:ext cx="10832282"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34B244BB-16D6-A590-873F-6E0ACC125833}"/>
              </a:ext>
            </a:extLst>
          </p:cNvPr>
          <p:cNvPicPr>
            <a:picLocks noChangeAspect="1"/>
          </p:cNvPicPr>
          <p:nvPr/>
        </p:nvPicPr>
        <p:blipFill>
          <a:blip r:embed="rId2"/>
          <a:stretch>
            <a:fillRect/>
          </a:stretch>
        </p:blipFill>
        <p:spPr>
          <a:xfrm>
            <a:off x="3553790" y="2255386"/>
            <a:ext cx="5084420" cy="4042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A5E97D16-CD90-9419-DA06-EE87EC4422F1}"/>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19228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16</a:t>
            </a:r>
            <a:endParaRPr lang="ru-BY" sz="1600" dirty="0"/>
          </a:p>
        </p:txBody>
      </p:sp>
      <p:sp>
        <p:nvSpPr>
          <p:cNvPr id="4" name="TextBox 3">
            <a:extLst>
              <a:ext uri="{FF2B5EF4-FFF2-40B4-BE49-F238E27FC236}">
                <a16:creationId xmlns:a16="http://schemas.microsoft.com/office/drawing/2014/main" id="{57117E29-0977-FD6E-1088-C96D86F2B2A6}"/>
              </a:ext>
            </a:extLst>
          </p:cNvPr>
          <p:cNvSpPr txBox="1"/>
          <p:nvPr/>
        </p:nvSpPr>
        <p:spPr>
          <a:xfrm>
            <a:off x="1664519" y="19710"/>
            <a:ext cx="9555931" cy="830997"/>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Какая из афинских женщин – законная жена афинянина или гетера(подруга) – была наиболее почитаема и почему?</a:t>
            </a:r>
            <a:endParaRPr lang="ru-BY" sz="4800" dirty="0">
              <a:latin typeface="+mj-lt"/>
            </a:endParaRPr>
          </a:p>
        </p:txBody>
      </p:sp>
      <p:cxnSp>
        <p:nvCxnSpPr>
          <p:cNvPr id="5" name="Straight Connector 4">
            <a:extLst>
              <a:ext uri="{FF2B5EF4-FFF2-40B4-BE49-F238E27FC236}">
                <a16:creationId xmlns:a16="http://schemas.microsoft.com/office/drawing/2014/main" id="{AF89218C-BC4B-74BD-BDC7-3963061AA4A3}"/>
              </a:ext>
            </a:extLst>
          </p:cNvPr>
          <p:cNvCxnSpPr>
            <a:cxnSpLocks/>
          </p:cNvCxnSpPr>
          <p:nvPr/>
        </p:nvCxnSpPr>
        <p:spPr>
          <a:xfrm>
            <a:off x="1759769" y="1104900"/>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A4738E1C-F2D7-E6EB-DB41-92F5691E414F}"/>
              </a:ext>
            </a:extLst>
          </p:cNvPr>
          <p:cNvPicPr>
            <a:picLocks noChangeAspect="1"/>
          </p:cNvPicPr>
          <p:nvPr/>
        </p:nvPicPr>
        <p:blipFill>
          <a:blip r:embed="rId2"/>
          <a:stretch>
            <a:fillRect/>
          </a:stretch>
        </p:blipFill>
        <p:spPr>
          <a:xfrm>
            <a:off x="2047875" y="1847850"/>
            <a:ext cx="8096250" cy="39433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Rectangle 7">
            <a:extLst>
              <a:ext uri="{FF2B5EF4-FFF2-40B4-BE49-F238E27FC236}">
                <a16:creationId xmlns:a16="http://schemas.microsoft.com/office/drawing/2014/main" id="{CA8BA9E2-E9ED-B425-626B-CA52E7BD6B92}"/>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3581634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17</a:t>
            </a:r>
            <a:endParaRPr lang="ru-BY" sz="1600" dirty="0"/>
          </a:p>
        </p:txBody>
      </p:sp>
      <p:sp>
        <p:nvSpPr>
          <p:cNvPr id="4" name="TextBox 3">
            <a:extLst>
              <a:ext uri="{FF2B5EF4-FFF2-40B4-BE49-F238E27FC236}">
                <a16:creationId xmlns:a16="http://schemas.microsoft.com/office/drawing/2014/main" id="{A6873450-19D3-86A9-A810-07A58406CE76}"/>
              </a:ext>
            </a:extLst>
          </p:cNvPr>
          <p:cNvSpPr txBox="1"/>
          <p:nvPr/>
        </p:nvSpPr>
        <p:spPr>
          <a:xfrm>
            <a:off x="1664519" y="19710"/>
            <a:ext cx="9555931" cy="1569660"/>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Почему во время свадьбы, когда жених вносил невесту в свой дом, все тщательно следили, чтобы ноги невесты не коснулись порога – это считалось плохим предзнаменованием?</a:t>
            </a:r>
            <a:endParaRPr lang="ru-BY" sz="4800" dirty="0">
              <a:latin typeface="+mj-lt"/>
            </a:endParaRPr>
          </a:p>
        </p:txBody>
      </p:sp>
      <p:cxnSp>
        <p:nvCxnSpPr>
          <p:cNvPr id="5" name="Straight Connector 4">
            <a:extLst>
              <a:ext uri="{FF2B5EF4-FFF2-40B4-BE49-F238E27FC236}">
                <a16:creationId xmlns:a16="http://schemas.microsoft.com/office/drawing/2014/main" id="{B23CF0DE-28E9-763F-B9EE-5D4C36070E2A}"/>
              </a:ext>
            </a:extLst>
          </p:cNvPr>
          <p:cNvCxnSpPr>
            <a:cxnSpLocks/>
          </p:cNvCxnSpPr>
          <p:nvPr/>
        </p:nvCxnSpPr>
        <p:spPr>
          <a:xfrm>
            <a:off x="1743075" y="1616640"/>
            <a:ext cx="9020175"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F7FEF4A-DF94-B93C-5BE5-939DBF70669C}"/>
              </a:ext>
            </a:extLst>
          </p:cNvPr>
          <p:cNvPicPr>
            <a:picLocks noChangeAspect="1"/>
          </p:cNvPicPr>
          <p:nvPr/>
        </p:nvPicPr>
        <p:blipFill>
          <a:blip r:embed="rId2"/>
          <a:stretch>
            <a:fillRect/>
          </a:stretch>
        </p:blipFill>
        <p:spPr>
          <a:xfrm>
            <a:off x="3028950" y="1837736"/>
            <a:ext cx="6134099" cy="3613237"/>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Rectangle 7">
            <a:extLst>
              <a:ext uri="{FF2B5EF4-FFF2-40B4-BE49-F238E27FC236}">
                <a16:creationId xmlns:a16="http://schemas.microsoft.com/office/drawing/2014/main" id="{64839E26-7B11-0134-878A-0AB5294D9476}"/>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62633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18</a:t>
            </a:r>
            <a:endParaRPr lang="ru-BY" sz="1600" dirty="0"/>
          </a:p>
        </p:txBody>
      </p:sp>
      <p:sp>
        <p:nvSpPr>
          <p:cNvPr id="4" name="TextBox 3">
            <a:extLst>
              <a:ext uri="{FF2B5EF4-FFF2-40B4-BE49-F238E27FC236}">
                <a16:creationId xmlns:a16="http://schemas.microsoft.com/office/drawing/2014/main" id="{A2C981B5-F65F-A9B0-8383-71253D598EE9}"/>
              </a:ext>
            </a:extLst>
          </p:cNvPr>
          <p:cNvSpPr txBox="1"/>
          <p:nvPr/>
        </p:nvSpPr>
        <p:spPr>
          <a:xfrm>
            <a:off x="1664519" y="19710"/>
            <a:ext cx="9555931" cy="923330"/>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Учителями Перикла были Анаксагор и Зенон, Александра Македонского – Аристотель. Объясните, почему в античную эпоху для полноценного образования были необходимы начала философских знаний?</a:t>
            </a:r>
            <a:endParaRPr lang="ru-BY" sz="4000" dirty="0">
              <a:latin typeface="+mj-lt"/>
            </a:endParaRPr>
          </a:p>
        </p:txBody>
      </p:sp>
      <p:cxnSp>
        <p:nvCxnSpPr>
          <p:cNvPr id="5" name="Straight Connector 4">
            <a:extLst>
              <a:ext uri="{FF2B5EF4-FFF2-40B4-BE49-F238E27FC236}">
                <a16:creationId xmlns:a16="http://schemas.microsoft.com/office/drawing/2014/main" id="{D098A081-C446-44A8-8D70-339CD54142FE}"/>
              </a:ext>
            </a:extLst>
          </p:cNvPr>
          <p:cNvCxnSpPr>
            <a:cxnSpLocks/>
          </p:cNvCxnSpPr>
          <p:nvPr/>
        </p:nvCxnSpPr>
        <p:spPr>
          <a:xfrm>
            <a:off x="1759769" y="1104900"/>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4390A2B6-1D1E-9449-9851-5BEF2DA7E4CC}"/>
              </a:ext>
            </a:extLst>
          </p:cNvPr>
          <p:cNvPicPr>
            <a:picLocks noChangeAspect="1"/>
          </p:cNvPicPr>
          <p:nvPr/>
        </p:nvPicPr>
        <p:blipFill rotWithShape="1">
          <a:blip r:embed="rId2"/>
          <a:srcRect b="32390"/>
          <a:stretch/>
        </p:blipFill>
        <p:spPr>
          <a:xfrm>
            <a:off x="7403257" y="4012123"/>
            <a:ext cx="1657350" cy="22552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a:extLst>
              <a:ext uri="{FF2B5EF4-FFF2-40B4-BE49-F238E27FC236}">
                <a16:creationId xmlns:a16="http://schemas.microsoft.com/office/drawing/2014/main" id="{937A9466-510A-8F60-0294-A0A88A6BC848}"/>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13314" name="Picture 2" descr="Биография Анаксагор">
            <a:extLst>
              <a:ext uri="{FF2B5EF4-FFF2-40B4-BE49-F238E27FC236}">
                <a16:creationId xmlns:a16="http://schemas.microsoft.com/office/drawing/2014/main" id="{70988895-FFFF-0163-5CE6-F3A537E2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8410" y="1412127"/>
            <a:ext cx="1894846" cy="230486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316" name="Picture 4" descr="Зенон Китийский — Википедия">
            <a:extLst>
              <a:ext uri="{FF2B5EF4-FFF2-40B4-BE49-F238E27FC236}">
                <a16:creationId xmlns:a16="http://schemas.microsoft.com/office/drawing/2014/main" id="{594829C6-87CC-9094-F6B4-5E18C3E7C3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6512" y="1381217"/>
            <a:ext cx="1657349" cy="2295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318" name="Picture 6" descr="Аристотель — Википедия">
            <a:extLst>
              <a:ext uri="{FF2B5EF4-FFF2-40B4-BE49-F238E27FC236}">
                <a16:creationId xmlns:a16="http://schemas.microsoft.com/office/drawing/2014/main" id="{82BA3968-E8B0-0EF3-47C0-1F7687AAFB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5077" y="1421605"/>
            <a:ext cx="1713723" cy="22953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3320" name="Picture 8" descr="Александр Македонский — Википедия">
            <a:extLst>
              <a:ext uri="{FF2B5EF4-FFF2-40B4-BE49-F238E27FC236}">
                <a16:creationId xmlns:a16="http://schemas.microsoft.com/office/drawing/2014/main" id="{C42390D7-F93C-9762-614A-59F1670515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0883" y="3971988"/>
            <a:ext cx="1530258" cy="2295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377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E8EF56D9-793B-B6BA-338B-E39C398518D3}"/>
              </a:ext>
            </a:extLst>
          </p:cNvPr>
          <p:cNvPicPr>
            <a:picLocks noGrp="1" noChangeAspect="1"/>
          </p:cNvPicPr>
          <p:nvPr>
            <p:ph type="pic" idx="1"/>
          </p:nvPr>
        </p:nvPicPr>
        <p:blipFill>
          <a:blip r:embed="rId2"/>
          <a:srcRect t="1853" b="1853"/>
          <a:stretch>
            <a:fillRect/>
          </a:stretch>
        </p:blipFill>
        <p:spPr>
          <a:xfrm>
            <a:off x="2315560" y="688566"/>
            <a:ext cx="7696027" cy="2890022"/>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Text Placeholder 3">
            <a:extLst>
              <a:ext uri="{FF2B5EF4-FFF2-40B4-BE49-F238E27FC236}">
                <a16:creationId xmlns:a16="http://schemas.microsoft.com/office/drawing/2014/main" id="{F16FEEA6-933C-DF8B-3EF4-F1584128A54C}"/>
              </a:ext>
            </a:extLst>
          </p:cNvPr>
          <p:cNvSpPr>
            <a:spLocks noGrp="1"/>
          </p:cNvSpPr>
          <p:nvPr>
            <p:ph type="body" sz="half" idx="2"/>
          </p:nvPr>
        </p:nvSpPr>
        <p:spPr>
          <a:xfrm>
            <a:off x="379562" y="4779033"/>
            <a:ext cx="11352363" cy="1811547"/>
          </a:xfrm>
        </p:spPr>
        <p:txBody>
          <a:bodyPr>
            <a:normAutofit lnSpcReduction="10000"/>
          </a:bodyPr>
          <a:lstStyle/>
          <a:p>
            <a:r>
              <a:rPr lang="ru-RU" sz="1800" dirty="0">
                <a:effectLst/>
                <a:latin typeface="+mj-lt"/>
                <a:ea typeface="Calibri" panose="020F0502020204030204" pitchFamily="34" charset="0"/>
                <a:cs typeface="Times New Roman" panose="02020603050405020304" pitchFamily="18" charset="0"/>
              </a:rPr>
              <a:t>1. Зевс первоначально был богом неба, молнии и грозы, затем – богом домашнего очага, защитником дома. Аполлон – врачеватель, бог дня, солнечного света, бог гармонии, создавший музыку и поэзию. Афина – воительница, покровительница гончаров, изобретательница гончарного круга, богиня рукоделия, «мать» </a:t>
            </a:r>
            <a:r>
              <a:rPr lang="ru-RU" sz="1800" dirty="0" err="1">
                <a:effectLst/>
                <a:latin typeface="+mj-lt"/>
                <a:ea typeface="Calibri" panose="020F0502020204030204" pitchFamily="34" charset="0"/>
                <a:cs typeface="Times New Roman" panose="02020603050405020304" pitchFamily="18" charset="0"/>
              </a:rPr>
              <a:t>оливководства</a:t>
            </a:r>
            <a:r>
              <a:rPr lang="ru-RU" sz="1800" dirty="0">
                <a:effectLst/>
                <a:latin typeface="+mj-lt"/>
                <a:ea typeface="Calibri" panose="020F0502020204030204" pitchFamily="34" charset="0"/>
                <a:cs typeface="Times New Roman" panose="02020603050405020304" pitchFamily="18" charset="0"/>
              </a:rPr>
              <a:t>. </a:t>
            </a:r>
          </a:p>
          <a:p>
            <a:r>
              <a:rPr lang="ru-RU" sz="1800" dirty="0">
                <a:effectLst/>
                <a:latin typeface="+mj-lt"/>
                <a:ea typeface="Calibri" panose="020F0502020204030204" pitchFamily="34" charset="0"/>
                <a:cs typeface="Times New Roman" panose="02020603050405020304" pitchFamily="18" charset="0"/>
              </a:rPr>
              <a:t>Почему каждый греческий бог считался покровителем в различных областях человеческой деятельности?</a:t>
            </a:r>
            <a:endParaRPr lang="ru-BY" dirty="0">
              <a:latin typeface="+mj-lt"/>
            </a:endParaRPr>
          </a:p>
        </p:txBody>
      </p:sp>
      <p:sp>
        <p:nvSpPr>
          <p:cNvPr id="9" name="Rectangle 8">
            <a:extLst>
              <a:ext uri="{FF2B5EF4-FFF2-40B4-BE49-F238E27FC236}">
                <a16:creationId xmlns:a16="http://schemas.microsoft.com/office/drawing/2014/main" id="{DDBA5522-1BB3-E79F-F3F1-880C7E917976}"/>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0" name="TextBox 9">
            <a:extLst>
              <a:ext uri="{FF2B5EF4-FFF2-40B4-BE49-F238E27FC236}">
                <a16:creationId xmlns:a16="http://schemas.microsoft.com/office/drawing/2014/main" id="{BED93976-83DF-8781-4079-4585E7837202}"/>
              </a:ext>
            </a:extLst>
          </p:cNvPr>
          <p:cNvSpPr txBox="1"/>
          <p:nvPr/>
        </p:nvSpPr>
        <p:spPr>
          <a:xfrm>
            <a:off x="0" y="129396"/>
            <a:ext cx="396816" cy="523220"/>
          </a:xfrm>
          <a:prstGeom prst="rect">
            <a:avLst/>
          </a:prstGeom>
          <a:noFill/>
        </p:spPr>
        <p:txBody>
          <a:bodyPr wrap="square" rtlCol="0">
            <a:spAutoFit/>
          </a:bodyPr>
          <a:lstStyle/>
          <a:p>
            <a:r>
              <a:rPr lang="ru-RU" sz="2800" dirty="0"/>
              <a:t>1</a:t>
            </a:r>
            <a:endParaRPr lang="ru-BY" dirty="0"/>
          </a:p>
        </p:txBody>
      </p:sp>
    </p:spTree>
    <p:extLst>
      <p:ext uri="{BB962C8B-B14F-4D97-AF65-F5344CB8AC3E}">
        <p14:creationId xmlns:p14="http://schemas.microsoft.com/office/powerpoint/2010/main" val="39409757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19</a:t>
            </a:r>
            <a:endParaRPr lang="ru-BY" sz="1600" dirty="0"/>
          </a:p>
        </p:txBody>
      </p:sp>
      <p:sp>
        <p:nvSpPr>
          <p:cNvPr id="4" name="TextBox 3">
            <a:extLst>
              <a:ext uri="{FF2B5EF4-FFF2-40B4-BE49-F238E27FC236}">
                <a16:creationId xmlns:a16="http://schemas.microsoft.com/office/drawing/2014/main" id="{62EEC6F2-DA1A-27CE-0158-B4AC7C2C6D38}"/>
              </a:ext>
            </a:extLst>
          </p:cNvPr>
          <p:cNvSpPr txBox="1"/>
          <p:nvPr/>
        </p:nvSpPr>
        <p:spPr>
          <a:xfrm>
            <a:off x="1664519" y="19710"/>
            <a:ext cx="9555931" cy="1631216"/>
          </a:xfrm>
          <a:prstGeom prst="rect">
            <a:avLst/>
          </a:prstGeom>
          <a:noFill/>
        </p:spPr>
        <p:txBody>
          <a:bodyPr wrap="square" rtlCol="0">
            <a:spAutoFit/>
          </a:bodyPr>
          <a:lstStyle/>
          <a:p>
            <a:r>
              <a:rPr lang="ru-RU" sz="2000" dirty="0">
                <a:effectLst/>
                <a:latin typeface="Bookman Old Style" panose="02050604050505020204" pitchFamily="18" charset="0"/>
                <a:ea typeface="Calibri" panose="020F0502020204030204" pitchFamily="34" charset="0"/>
                <a:cs typeface="Times New Roman" panose="02020603050405020304" pitchFamily="18" charset="0"/>
              </a:rPr>
              <a:t>Почему в Древней Греции было позволительно высказывать любые взгляды о происхождении богов, рассказывать не совсем приличные истории о Зевсе, иронически изображать богов в театральных представлениях, но одновременно сурово наказывалось воровство в храмах и осквернение статуй богов? </a:t>
            </a:r>
            <a:endParaRPr lang="ru-BY" sz="4400" dirty="0">
              <a:latin typeface="+mj-lt"/>
            </a:endParaRPr>
          </a:p>
        </p:txBody>
      </p:sp>
      <p:cxnSp>
        <p:nvCxnSpPr>
          <p:cNvPr id="5" name="Straight Connector 4">
            <a:extLst>
              <a:ext uri="{FF2B5EF4-FFF2-40B4-BE49-F238E27FC236}">
                <a16:creationId xmlns:a16="http://schemas.microsoft.com/office/drawing/2014/main" id="{DA2786C6-52A4-C63D-93AC-B2D0ADB0A8B8}"/>
              </a:ext>
            </a:extLst>
          </p:cNvPr>
          <p:cNvCxnSpPr>
            <a:cxnSpLocks/>
          </p:cNvCxnSpPr>
          <p:nvPr/>
        </p:nvCxnSpPr>
        <p:spPr>
          <a:xfrm>
            <a:off x="1664519" y="1746176"/>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E69E76C0-795F-B593-110F-04ADE7819814}"/>
              </a:ext>
            </a:extLst>
          </p:cNvPr>
          <p:cNvPicPr>
            <a:picLocks noChangeAspect="1"/>
          </p:cNvPicPr>
          <p:nvPr/>
        </p:nvPicPr>
        <p:blipFill>
          <a:blip r:embed="rId2"/>
          <a:stretch>
            <a:fillRect/>
          </a:stretch>
        </p:blipFill>
        <p:spPr>
          <a:xfrm>
            <a:off x="3257550" y="1990724"/>
            <a:ext cx="5257800" cy="3943350"/>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2EAE65D2-6235-9648-B6CD-91FE85967123}"/>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2612809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20</a:t>
            </a:r>
            <a:endParaRPr lang="ru-BY" sz="1600" dirty="0"/>
          </a:p>
        </p:txBody>
      </p:sp>
      <p:sp>
        <p:nvSpPr>
          <p:cNvPr id="4" name="TextBox 3">
            <a:extLst>
              <a:ext uri="{FF2B5EF4-FFF2-40B4-BE49-F238E27FC236}">
                <a16:creationId xmlns:a16="http://schemas.microsoft.com/office/drawing/2014/main" id="{A73AC67D-5EFA-198A-AF17-335B47584038}"/>
              </a:ext>
            </a:extLst>
          </p:cNvPr>
          <p:cNvSpPr txBox="1"/>
          <p:nvPr/>
        </p:nvSpPr>
        <p:spPr>
          <a:xfrm>
            <a:off x="1664519" y="19710"/>
            <a:ext cx="9555931" cy="1477328"/>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Древние греки объясняли гибель колесниц во время состязаний тем, что в поворотном столбе на ипподроме живёт злой дух, который пугает лошадей. Поэтому возничие перед состязанием приносили злому духу жертвы, стремясь его задобрить. Не напрасны ли были жертвы греков? Выскажите свою версию, почему разбивались греческие колесницы? </a:t>
            </a:r>
            <a:endParaRPr lang="ru-BY" sz="4000" dirty="0">
              <a:latin typeface="+mj-lt"/>
            </a:endParaRPr>
          </a:p>
        </p:txBody>
      </p:sp>
      <p:cxnSp>
        <p:nvCxnSpPr>
          <p:cNvPr id="5" name="Straight Connector 4">
            <a:extLst>
              <a:ext uri="{FF2B5EF4-FFF2-40B4-BE49-F238E27FC236}">
                <a16:creationId xmlns:a16="http://schemas.microsoft.com/office/drawing/2014/main" id="{3F6585FD-3829-2109-DEE1-102123A237E0}"/>
              </a:ext>
            </a:extLst>
          </p:cNvPr>
          <p:cNvCxnSpPr>
            <a:cxnSpLocks/>
          </p:cNvCxnSpPr>
          <p:nvPr/>
        </p:nvCxnSpPr>
        <p:spPr>
          <a:xfrm>
            <a:off x="1759769" y="1630388"/>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A06E55B-26FF-8946-74E9-372CF190430F}"/>
              </a:ext>
            </a:extLst>
          </p:cNvPr>
          <p:cNvPicPr>
            <a:picLocks noChangeAspect="1"/>
          </p:cNvPicPr>
          <p:nvPr/>
        </p:nvPicPr>
        <p:blipFill>
          <a:blip r:embed="rId2"/>
          <a:stretch>
            <a:fillRect/>
          </a:stretch>
        </p:blipFill>
        <p:spPr>
          <a:xfrm>
            <a:off x="3250419" y="2384013"/>
            <a:ext cx="5879306" cy="3240409"/>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68FCF638-19C2-500F-AD1F-3B0C80E0A9A9}"/>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1178463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46649"/>
            <a:ext cx="543463" cy="461665"/>
          </a:xfrm>
          <a:prstGeom prst="rect">
            <a:avLst/>
          </a:prstGeom>
          <a:noFill/>
        </p:spPr>
        <p:txBody>
          <a:bodyPr wrap="square" rtlCol="0">
            <a:spAutoFit/>
          </a:bodyPr>
          <a:lstStyle/>
          <a:p>
            <a:r>
              <a:rPr lang="ru-RU" sz="2400" dirty="0"/>
              <a:t>21</a:t>
            </a:r>
            <a:endParaRPr lang="ru-BY" sz="1600" dirty="0"/>
          </a:p>
        </p:txBody>
      </p:sp>
      <p:sp>
        <p:nvSpPr>
          <p:cNvPr id="4" name="TextBox 3">
            <a:extLst>
              <a:ext uri="{FF2B5EF4-FFF2-40B4-BE49-F238E27FC236}">
                <a16:creationId xmlns:a16="http://schemas.microsoft.com/office/drawing/2014/main" id="{8B342221-9E35-B460-EFF8-8F0208F2A5CF}"/>
              </a:ext>
            </a:extLst>
          </p:cNvPr>
          <p:cNvSpPr txBox="1"/>
          <p:nvPr/>
        </p:nvSpPr>
        <p:spPr>
          <a:xfrm>
            <a:off x="1664519" y="19710"/>
            <a:ext cx="9555931" cy="1200329"/>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Единственным видом книги, которую знала античная эпоха в классический период, была книга-свиток, а официальные документы писали на свитках вплоть до позднего средневековья. Чем можно объяснить долговечность свитка?</a:t>
            </a:r>
            <a:endParaRPr lang="ru-BY" sz="4000" dirty="0">
              <a:latin typeface="+mj-lt"/>
            </a:endParaRPr>
          </a:p>
        </p:txBody>
      </p:sp>
      <p:cxnSp>
        <p:nvCxnSpPr>
          <p:cNvPr id="5" name="Straight Connector 4">
            <a:extLst>
              <a:ext uri="{FF2B5EF4-FFF2-40B4-BE49-F238E27FC236}">
                <a16:creationId xmlns:a16="http://schemas.microsoft.com/office/drawing/2014/main" id="{BE2DEFAC-FBE5-28AB-8557-310181925EB1}"/>
              </a:ext>
            </a:extLst>
          </p:cNvPr>
          <p:cNvCxnSpPr>
            <a:cxnSpLocks/>
          </p:cNvCxnSpPr>
          <p:nvPr/>
        </p:nvCxnSpPr>
        <p:spPr>
          <a:xfrm>
            <a:off x="1759768" y="1363688"/>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F648E48F-231F-EE12-AA2E-EC1B65BA68DD}"/>
              </a:ext>
            </a:extLst>
          </p:cNvPr>
          <p:cNvPicPr>
            <a:picLocks noChangeAspect="1"/>
          </p:cNvPicPr>
          <p:nvPr/>
        </p:nvPicPr>
        <p:blipFill>
          <a:blip r:embed="rId2"/>
          <a:stretch>
            <a:fillRect/>
          </a:stretch>
        </p:blipFill>
        <p:spPr>
          <a:xfrm>
            <a:off x="3052762" y="1844327"/>
            <a:ext cx="6086475" cy="418614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Rectangle 7">
            <a:extLst>
              <a:ext uri="{FF2B5EF4-FFF2-40B4-BE49-F238E27FC236}">
                <a16:creationId xmlns:a16="http://schemas.microsoft.com/office/drawing/2014/main" id="{F2BF1175-7B7F-18B0-61EA-665B764A6C90}"/>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1607616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63902"/>
            <a:ext cx="543463" cy="461665"/>
          </a:xfrm>
          <a:prstGeom prst="rect">
            <a:avLst/>
          </a:prstGeom>
          <a:noFill/>
        </p:spPr>
        <p:txBody>
          <a:bodyPr wrap="square" rtlCol="0">
            <a:spAutoFit/>
          </a:bodyPr>
          <a:lstStyle/>
          <a:p>
            <a:r>
              <a:rPr lang="ru-RU" sz="2400" dirty="0"/>
              <a:t>22</a:t>
            </a:r>
            <a:endParaRPr lang="ru-BY" sz="1600" dirty="0"/>
          </a:p>
        </p:txBody>
      </p:sp>
      <p:sp>
        <p:nvSpPr>
          <p:cNvPr id="4" name="TextBox 3">
            <a:extLst>
              <a:ext uri="{FF2B5EF4-FFF2-40B4-BE49-F238E27FC236}">
                <a16:creationId xmlns:a16="http://schemas.microsoft.com/office/drawing/2014/main" id="{35B80930-9265-190A-3A28-9FED670EABD6}"/>
              </a:ext>
            </a:extLst>
          </p:cNvPr>
          <p:cNvSpPr txBox="1"/>
          <p:nvPr/>
        </p:nvSpPr>
        <p:spPr>
          <a:xfrm>
            <a:off x="1664519" y="19710"/>
            <a:ext cx="9555931" cy="923330"/>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Какие изречения Сократа актуальны и в наши дни? Можно ли считать, что изречение, начертанное на дверях Дельфийского храма – «Познай самого себя!», стало его жизненным кредо? </a:t>
            </a:r>
            <a:endParaRPr lang="ru-BY" sz="4000" dirty="0">
              <a:latin typeface="+mj-lt"/>
            </a:endParaRPr>
          </a:p>
        </p:txBody>
      </p:sp>
      <p:cxnSp>
        <p:nvCxnSpPr>
          <p:cNvPr id="5" name="Straight Connector 4">
            <a:extLst>
              <a:ext uri="{FF2B5EF4-FFF2-40B4-BE49-F238E27FC236}">
                <a16:creationId xmlns:a16="http://schemas.microsoft.com/office/drawing/2014/main" id="{A28B5350-E8C6-0CEF-B793-568722000B34}"/>
              </a:ext>
            </a:extLst>
          </p:cNvPr>
          <p:cNvCxnSpPr>
            <a:cxnSpLocks/>
          </p:cNvCxnSpPr>
          <p:nvPr/>
        </p:nvCxnSpPr>
        <p:spPr>
          <a:xfrm>
            <a:off x="1807394" y="1173188"/>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0C54FAF2-89FD-5E6F-6A83-77519C82ACAC}"/>
              </a:ext>
            </a:extLst>
          </p:cNvPr>
          <p:cNvPicPr>
            <a:picLocks noChangeAspect="1"/>
          </p:cNvPicPr>
          <p:nvPr/>
        </p:nvPicPr>
        <p:blipFill>
          <a:blip r:embed="rId2"/>
          <a:stretch>
            <a:fillRect/>
          </a:stretch>
        </p:blipFill>
        <p:spPr>
          <a:xfrm>
            <a:off x="1975259" y="1278663"/>
            <a:ext cx="3231381" cy="21503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048B9B47-301D-932F-B654-29A1456EC9F3}"/>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9218" name="Picture 2" descr="Греция. Дельфы. Святилище Аполлона. День двенадцатый.">
            <a:extLst>
              <a:ext uri="{FF2B5EF4-FFF2-40B4-BE49-F238E27FC236}">
                <a16:creationId xmlns:a16="http://schemas.microsoft.com/office/drawing/2014/main" id="{31E00C73-2AFC-4353-DEB3-4576BF957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83207"/>
            <a:ext cx="5260975" cy="3472485"/>
          </a:xfrm>
          <a:prstGeom prst="roundRect">
            <a:avLst>
              <a:gd name="adj" fmla="val 0"/>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220" name="Picture 4" descr="Познай самого себя | socrates">
            <a:extLst>
              <a:ext uri="{FF2B5EF4-FFF2-40B4-BE49-F238E27FC236}">
                <a16:creationId xmlns:a16="http://schemas.microsoft.com/office/drawing/2014/main" id="{06F1417D-7AA2-0B75-DEAA-F41FE50CA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5259" y="3787815"/>
            <a:ext cx="3231381" cy="21350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89892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63902"/>
            <a:ext cx="543463" cy="461665"/>
          </a:xfrm>
          <a:prstGeom prst="rect">
            <a:avLst/>
          </a:prstGeom>
          <a:noFill/>
        </p:spPr>
        <p:txBody>
          <a:bodyPr wrap="square" rtlCol="0">
            <a:spAutoFit/>
          </a:bodyPr>
          <a:lstStyle/>
          <a:p>
            <a:r>
              <a:rPr lang="ru-RU" sz="2400" dirty="0"/>
              <a:t>23</a:t>
            </a:r>
            <a:endParaRPr lang="ru-BY" sz="1600" dirty="0"/>
          </a:p>
        </p:txBody>
      </p:sp>
      <p:sp>
        <p:nvSpPr>
          <p:cNvPr id="4" name="TextBox 3">
            <a:extLst>
              <a:ext uri="{FF2B5EF4-FFF2-40B4-BE49-F238E27FC236}">
                <a16:creationId xmlns:a16="http://schemas.microsoft.com/office/drawing/2014/main" id="{68C11EC1-D831-A79D-CBEC-02DB3F4E20DC}"/>
              </a:ext>
            </a:extLst>
          </p:cNvPr>
          <p:cNvSpPr txBox="1"/>
          <p:nvPr/>
        </p:nvSpPr>
        <p:spPr>
          <a:xfrm>
            <a:off x="1664519" y="19710"/>
            <a:ext cx="9555931" cy="923330"/>
          </a:xfrm>
          <a:prstGeom prst="rect">
            <a:avLst/>
          </a:prstGeom>
          <a:noFill/>
        </p:spPr>
        <p:txBody>
          <a:bodyPr wrap="square" rtlCol="0">
            <a:spAutoFit/>
          </a:bodyPr>
          <a:lstStyle/>
          <a:p>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Мать Сократа была повитухой. По аналогии с ремеслом матери он называл свой философский метод «</a:t>
            </a:r>
            <a:r>
              <a:rPr lang="ru-RU" sz="1800" dirty="0" err="1">
                <a:effectLst/>
                <a:latin typeface="Bookman Old Style" panose="02050604050505020204" pitchFamily="18" charset="0"/>
                <a:ea typeface="Calibri" panose="020F0502020204030204" pitchFamily="34" charset="0"/>
                <a:cs typeface="Times New Roman" panose="02020603050405020304" pitchFamily="18" charset="0"/>
              </a:rPr>
              <a:t>майевтикой</a:t>
            </a:r>
            <a:r>
              <a:rPr lang="ru-RU" sz="1800" dirty="0">
                <a:effectLst/>
                <a:latin typeface="Bookman Old Style" panose="02050604050505020204" pitchFamily="18" charset="0"/>
                <a:ea typeface="Calibri" panose="020F0502020204030204" pitchFamily="34" charset="0"/>
                <a:cs typeface="Times New Roman" panose="02020603050405020304" pitchFamily="18" charset="0"/>
              </a:rPr>
              <a:t>», то есть повивальным искусством. В чем заключается метод Сократа? </a:t>
            </a:r>
            <a:endParaRPr lang="ru-BY" sz="4000" dirty="0">
              <a:latin typeface="+mj-lt"/>
            </a:endParaRPr>
          </a:p>
        </p:txBody>
      </p:sp>
      <p:cxnSp>
        <p:nvCxnSpPr>
          <p:cNvPr id="5" name="Straight Connector 4">
            <a:extLst>
              <a:ext uri="{FF2B5EF4-FFF2-40B4-BE49-F238E27FC236}">
                <a16:creationId xmlns:a16="http://schemas.microsoft.com/office/drawing/2014/main" id="{A4E5724F-AA8D-494B-EF16-CF0A5B326895}"/>
              </a:ext>
            </a:extLst>
          </p:cNvPr>
          <p:cNvCxnSpPr>
            <a:cxnSpLocks/>
          </p:cNvCxnSpPr>
          <p:nvPr/>
        </p:nvCxnSpPr>
        <p:spPr>
          <a:xfrm>
            <a:off x="1807394" y="1173188"/>
            <a:ext cx="8860606"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DB291AB7-CF19-7A8D-32F9-AA60CA63818C}"/>
              </a:ext>
            </a:extLst>
          </p:cNvPr>
          <p:cNvPicPr>
            <a:picLocks noChangeAspect="1"/>
          </p:cNvPicPr>
          <p:nvPr/>
        </p:nvPicPr>
        <p:blipFill>
          <a:blip r:embed="rId2"/>
          <a:stretch>
            <a:fillRect/>
          </a:stretch>
        </p:blipFill>
        <p:spPr>
          <a:xfrm>
            <a:off x="2485689" y="1718120"/>
            <a:ext cx="1857375" cy="24574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Rectangle 7">
            <a:extLst>
              <a:ext uri="{FF2B5EF4-FFF2-40B4-BE49-F238E27FC236}">
                <a16:creationId xmlns:a16="http://schemas.microsoft.com/office/drawing/2014/main" id="{E9238841-3E31-0A03-462D-A32FEFAD8843}"/>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8194" name="Picture 2" descr="Майевтика и некоторые другие идеи Сократа | Блог 4brain">
            <a:extLst>
              <a:ext uri="{FF2B5EF4-FFF2-40B4-BE49-F238E27FC236}">
                <a16:creationId xmlns:a16="http://schemas.microsoft.com/office/drawing/2014/main" id="{6F147002-D10D-4223-1D55-9E5DA3B2DC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948" y="1718120"/>
            <a:ext cx="5405501" cy="2709863"/>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022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D9F4BB-25BE-1129-3C0B-B369375B71B8}"/>
              </a:ext>
            </a:extLst>
          </p:cNvPr>
          <p:cNvSpPr/>
          <p:nvPr/>
        </p:nvSpPr>
        <p:spPr>
          <a:xfrm>
            <a:off x="0" y="0"/>
            <a:ext cx="414068"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7" name="TextBox 6">
            <a:extLst>
              <a:ext uri="{FF2B5EF4-FFF2-40B4-BE49-F238E27FC236}">
                <a16:creationId xmlns:a16="http://schemas.microsoft.com/office/drawing/2014/main" id="{518CDC2D-A72A-241A-D566-DC9937DA9891}"/>
              </a:ext>
            </a:extLst>
          </p:cNvPr>
          <p:cNvSpPr txBox="1"/>
          <p:nvPr/>
        </p:nvSpPr>
        <p:spPr>
          <a:xfrm>
            <a:off x="-64698" y="163902"/>
            <a:ext cx="543463" cy="461665"/>
          </a:xfrm>
          <a:prstGeom prst="rect">
            <a:avLst/>
          </a:prstGeom>
          <a:noFill/>
        </p:spPr>
        <p:txBody>
          <a:bodyPr wrap="square" rtlCol="0">
            <a:spAutoFit/>
          </a:bodyPr>
          <a:lstStyle/>
          <a:p>
            <a:r>
              <a:rPr lang="ru-RU" sz="2400" dirty="0"/>
              <a:t>24</a:t>
            </a:r>
            <a:endParaRPr lang="ru-BY" sz="1600" dirty="0"/>
          </a:p>
        </p:txBody>
      </p:sp>
      <p:sp>
        <p:nvSpPr>
          <p:cNvPr id="4" name="TextBox 3">
            <a:extLst>
              <a:ext uri="{FF2B5EF4-FFF2-40B4-BE49-F238E27FC236}">
                <a16:creationId xmlns:a16="http://schemas.microsoft.com/office/drawing/2014/main" id="{68C11EC1-D831-A79D-CBEC-02DB3F4E20DC}"/>
              </a:ext>
            </a:extLst>
          </p:cNvPr>
          <p:cNvSpPr txBox="1"/>
          <p:nvPr/>
        </p:nvSpPr>
        <p:spPr>
          <a:xfrm>
            <a:off x="1664519" y="19710"/>
            <a:ext cx="9555931" cy="954107"/>
          </a:xfrm>
          <a:prstGeom prst="rect">
            <a:avLst/>
          </a:prstGeom>
          <a:noFill/>
        </p:spPr>
        <p:txBody>
          <a:bodyPr wrap="square" rtlCol="0">
            <a:spAutoFit/>
          </a:bodyPr>
          <a:lstStyle/>
          <a:p>
            <a:r>
              <a:rPr lang="ru-RU" sz="2800" dirty="0">
                <a:latin typeface="+mj-lt"/>
              </a:rPr>
              <a:t>Какой античной монетой можно было оплатить плотские утехи?</a:t>
            </a:r>
            <a:endParaRPr lang="ru-BY" sz="2800" dirty="0">
              <a:latin typeface="+mj-lt"/>
            </a:endParaRPr>
          </a:p>
        </p:txBody>
      </p:sp>
      <p:cxnSp>
        <p:nvCxnSpPr>
          <p:cNvPr id="5" name="Straight Connector 4">
            <a:extLst>
              <a:ext uri="{FF2B5EF4-FFF2-40B4-BE49-F238E27FC236}">
                <a16:creationId xmlns:a16="http://schemas.microsoft.com/office/drawing/2014/main" id="{A4E5724F-AA8D-494B-EF16-CF0A5B326895}"/>
              </a:ext>
            </a:extLst>
          </p:cNvPr>
          <p:cNvCxnSpPr>
            <a:cxnSpLocks/>
          </p:cNvCxnSpPr>
          <p:nvPr/>
        </p:nvCxnSpPr>
        <p:spPr>
          <a:xfrm>
            <a:off x="1807394" y="1173188"/>
            <a:ext cx="8860606" cy="0"/>
          </a:xfrm>
          <a:prstGeom prst="line">
            <a:avLst/>
          </a:prstGeom>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E9238841-3E31-0A03-462D-A32FEFAD8843}"/>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9" name="Picture 8">
            <a:extLst>
              <a:ext uri="{FF2B5EF4-FFF2-40B4-BE49-F238E27FC236}">
                <a16:creationId xmlns:a16="http://schemas.microsoft.com/office/drawing/2014/main" id="{DD17BBC5-C0BE-9CE1-F422-D51604A446CD}"/>
              </a:ext>
            </a:extLst>
          </p:cNvPr>
          <p:cNvPicPr>
            <a:picLocks noChangeAspect="1"/>
          </p:cNvPicPr>
          <p:nvPr/>
        </p:nvPicPr>
        <p:blipFill>
          <a:blip r:embed="rId2"/>
          <a:stretch>
            <a:fillRect/>
          </a:stretch>
        </p:blipFill>
        <p:spPr>
          <a:xfrm>
            <a:off x="6015592" y="2562372"/>
            <a:ext cx="4766983" cy="2232537"/>
          </a:xfrm>
          <a:prstGeom prst="rect">
            <a:avLst/>
          </a:prstGeom>
        </p:spPr>
      </p:pic>
      <p:pic>
        <p:nvPicPr>
          <p:cNvPr id="11" name="Picture 10">
            <a:extLst>
              <a:ext uri="{FF2B5EF4-FFF2-40B4-BE49-F238E27FC236}">
                <a16:creationId xmlns:a16="http://schemas.microsoft.com/office/drawing/2014/main" id="{D5B4703C-0667-D40D-C620-49D4FE4B489D}"/>
              </a:ext>
            </a:extLst>
          </p:cNvPr>
          <p:cNvPicPr>
            <a:picLocks noChangeAspect="1"/>
          </p:cNvPicPr>
          <p:nvPr/>
        </p:nvPicPr>
        <p:blipFill>
          <a:blip r:embed="rId3"/>
          <a:stretch>
            <a:fillRect/>
          </a:stretch>
        </p:blipFill>
        <p:spPr>
          <a:xfrm>
            <a:off x="1406521" y="1671187"/>
            <a:ext cx="3728404" cy="1876630"/>
          </a:xfrm>
          <a:prstGeom prst="rect">
            <a:avLst/>
          </a:prstGeom>
        </p:spPr>
      </p:pic>
      <p:pic>
        <p:nvPicPr>
          <p:cNvPr id="13" name="Picture 12">
            <a:extLst>
              <a:ext uri="{FF2B5EF4-FFF2-40B4-BE49-F238E27FC236}">
                <a16:creationId xmlns:a16="http://schemas.microsoft.com/office/drawing/2014/main" id="{87F1C3C8-6DE4-3272-3400-9BFE39397BC6}"/>
              </a:ext>
            </a:extLst>
          </p:cNvPr>
          <p:cNvPicPr>
            <a:picLocks noChangeAspect="1"/>
          </p:cNvPicPr>
          <p:nvPr/>
        </p:nvPicPr>
        <p:blipFill>
          <a:blip r:embed="rId4"/>
          <a:stretch>
            <a:fillRect/>
          </a:stretch>
        </p:blipFill>
        <p:spPr>
          <a:xfrm>
            <a:off x="1484801" y="3915777"/>
            <a:ext cx="3612871" cy="1758264"/>
          </a:xfrm>
          <a:prstGeom prst="rect">
            <a:avLst/>
          </a:prstGeom>
        </p:spPr>
      </p:pic>
      <p:sp>
        <p:nvSpPr>
          <p:cNvPr id="2" name="TextBox 1">
            <a:extLst>
              <a:ext uri="{FF2B5EF4-FFF2-40B4-BE49-F238E27FC236}">
                <a16:creationId xmlns:a16="http://schemas.microsoft.com/office/drawing/2014/main" id="{CC864661-8E6F-BD83-A5AB-010243960AE1}"/>
              </a:ext>
            </a:extLst>
          </p:cNvPr>
          <p:cNvSpPr txBox="1"/>
          <p:nvPr/>
        </p:nvSpPr>
        <p:spPr>
          <a:xfrm>
            <a:off x="6442484" y="4876800"/>
            <a:ext cx="4686575" cy="369332"/>
          </a:xfrm>
          <a:prstGeom prst="rect">
            <a:avLst/>
          </a:prstGeom>
          <a:noFill/>
        </p:spPr>
        <p:txBody>
          <a:bodyPr wrap="square" rtlCol="0">
            <a:spAutoFit/>
          </a:bodyPr>
          <a:lstStyle/>
          <a:p>
            <a:r>
              <a:rPr lang="ru-RU" dirty="0">
                <a:latin typeface="+mj-lt"/>
              </a:rPr>
              <a:t>Древнеримские монеты</a:t>
            </a:r>
            <a:endParaRPr lang="ru-BY" dirty="0">
              <a:latin typeface="+mj-lt"/>
            </a:endParaRPr>
          </a:p>
        </p:txBody>
      </p:sp>
    </p:spTree>
    <p:extLst>
      <p:ext uri="{BB962C8B-B14F-4D97-AF65-F5344CB8AC3E}">
        <p14:creationId xmlns:p14="http://schemas.microsoft.com/office/powerpoint/2010/main" val="2668555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703D-E0B0-EA80-4B24-CCF4B26F1772}"/>
              </a:ext>
            </a:extLst>
          </p:cNvPr>
          <p:cNvSpPr>
            <a:spLocks noGrp="1"/>
          </p:cNvSpPr>
          <p:nvPr>
            <p:ph type="title"/>
          </p:nvPr>
        </p:nvSpPr>
        <p:spPr>
          <a:xfrm>
            <a:off x="1017917" y="198408"/>
            <a:ext cx="10137763" cy="1538952"/>
          </a:xfrm>
        </p:spPr>
        <p:txBody>
          <a:bodyPr>
            <a:normAutofit fontScale="90000"/>
          </a:bodyPr>
          <a:lstStyle/>
          <a:p>
            <a:r>
              <a:rPr lang="ru-RU" sz="2400" dirty="0">
                <a:effectLst/>
                <a:ea typeface="Calibri" panose="020F0502020204030204" pitchFamily="34" charset="0"/>
                <a:cs typeface="Times New Roman" panose="02020603050405020304" pitchFamily="18" charset="0"/>
              </a:rPr>
              <a:t>Греческий крестьянин идёт по горе, возле тропинки он видит кучу камней, которые такие же крестьяне бросали, проходя мимо. Такие кучи называются гермами. Какое религиозное представление и почему возникло у древних греков на основе этого обычая?</a:t>
            </a:r>
            <a:endParaRPr lang="ru-BY" sz="5400" dirty="0"/>
          </a:p>
        </p:txBody>
      </p:sp>
      <p:pic>
        <p:nvPicPr>
          <p:cNvPr id="4" name="Picture 3">
            <a:extLst>
              <a:ext uri="{FF2B5EF4-FFF2-40B4-BE49-F238E27FC236}">
                <a16:creationId xmlns:a16="http://schemas.microsoft.com/office/drawing/2014/main" id="{E7A260A4-8AA1-4D45-14D5-A8EF6EDC666E}"/>
              </a:ext>
            </a:extLst>
          </p:cNvPr>
          <p:cNvPicPr>
            <a:picLocks noChangeAspect="1"/>
          </p:cNvPicPr>
          <p:nvPr/>
        </p:nvPicPr>
        <p:blipFill>
          <a:blip r:embed="rId2"/>
          <a:stretch>
            <a:fillRect/>
          </a:stretch>
        </p:blipFill>
        <p:spPr>
          <a:xfrm>
            <a:off x="3414047" y="2236397"/>
            <a:ext cx="5345502" cy="40091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52" name="Picture 4" descr="Оливки на ветви со стилем простого полиэтиленового скандинавские листьев  Иллюстрация штока - иллюстрации насчитывающей чертеж, конструкция: 166926849">
            <a:extLst>
              <a:ext uri="{FF2B5EF4-FFF2-40B4-BE49-F238E27FC236}">
                <a16:creationId xmlns:a16="http://schemas.microsoft.com/office/drawing/2014/main" id="{448E0AEF-323A-C23B-A905-1859A794BF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917" y="1962149"/>
            <a:ext cx="2278811" cy="22788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Оливки на ветви со стилем простого полиэтиленового скандинавские листьев  Иллюстрация штока - иллюстрации насчитывающей чертеж, конструкция: 166926849">
            <a:extLst>
              <a:ext uri="{FF2B5EF4-FFF2-40B4-BE49-F238E27FC236}">
                <a16:creationId xmlns:a16="http://schemas.microsoft.com/office/drawing/2014/main" id="{DF346562-EB5E-9CB0-8E0B-AA889E323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76868" y="2168106"/>
            <a:ext cx="2070053" cy="20700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Оливки на ветви со стилем простого полиэтиленового скандинавские листьев  Иллюстрация штока - иллюстрации насчитывающей чертеж, конструкция: 166926849">
            <a:extLst>
              <a:ext uri="{FF2B5EF4-FFF2-40B4-BE49-F238E27FC236}">
                <a16:creationId xmlns:a16="http://schemas.microsoft.com/office/drawing/2014/main" id="{BED4BA43-F8B6-F0D9-D674-7690D35EE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957533" y="4045502"/>
            <a:ext cx="2339196" cy="23391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Оливки на ветви со стилем простого полиэтиленового скандинавские листьев  Иллюстрация штока - иллюстрации насчитывающей чертеж, конструкция: 166926849">
            <a:extLst>
              <a:ext uri="{FF2B5EF4-FFF2-40B4-BE49-F238E27FC236}">
                <a16:creationId xmlns:a16="http://schemas.microsoft.com/office/drawing/2014/main" id="{807405CD-745A-1D49-48DC-F4327EA03F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8895273" y="4238159"/>
            <a:ext cx="2124906" cy="21249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59D36AE-EC7A-6498-DF33-D7383ECFACA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6" name="TextBox 5">
            <a:extLst>
              <a:ext uri="{FF2B5EF4-FFF2-40B4-BE49-F238E27FC236}">
                <a16:creationId xmlns:a16="http://schemas.microsoft.com/office/drawing/2014/main" id="{0AD5A157-5261-31DC-C9DD-65DF014A3056}"/>
              </a:ext>
            </a:extLst>
          </p:cNvPr>
          <p:cNvSpPr txBox="1"/>
          <p:nvPr/>
        </p:nvSpPr>
        <p:spPr>
          <a:xfrm>
            <a:off x="0" y="129396"/>
            <a:ext cx="396816" cy="523220"/>
          </a:xfrm>
          <a:prstGeom prst="rect">
            <a:avLst/>
          </a:prstGeom>
          <a:noFill/>
        </p:spPr>
        <p:txBody>
          <a:bodyPr wrap="square" rtlCol="0">
            <a:spAutoFit/>
          </a:bodyPr>
          <a:lstStyle/>
          <a:p>
            <a:r>
              <a:rPr lang="ru-RU" sz="2800" dirty="0"/>
              <a:t>2</a:t>
            </a:r>
            <a:endParaRPr lang="ru-BY" dirty="0"/>
          </a:p>
        </p:txBody>
      </p:sp>
      <p:sp>
        <p:nvSpPr>
          <p:cNvPr id="13" name="Rectangle 12">
            <a:extLst>
              <a:ext uri="{FF2B5EF4-FFF2-40B4-BE49-F238E27FC236}">
                <a16:creationId xmlns:a16="http://schemas.microsoft.com/office/drawing/2014/main" id="{1BE08E41-FAAD-EF04-425D-A946EECEE149}"/>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685196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Закатное небо на пляже, закатное небо с крошечными облаками фоном. |  Премиум Фото">
            <a:extLst>
              <a:ext uri="{FF2B5EF4-FFF2-40B4-BE49-F238E27FC236}">
                <a16:creationId xmlns:a16="http://schemas.microsoft.com/office/drawing/2014/main" id="{6FB1996F-9344-FDA2-7532-9EFAC352B2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445" y="1981739"/>
            <a:ext cx="9965235" cy="44276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5C0703D-E0B0-EA80-4B24-CCF4B26F1772}"/>
              </a:ext>
            </a:extLst>
          </p:cNvPr>
          <p:cNvSpPr>
            <a:spLocks noGrp="1"/>
          </p:cNvSpPr>
          <p:nvPr>
            <p:ph type="title"/>
          </p:nvPr>
        </p:nvSpPr>
        <p:spPr>
          <a:xfrm>
            <a:off x="1017917" y="198408"/>
            <a:ext cx="10137763" cy="1538952"/>
          </a:xfrm>
        </p:spPr>
        <p:txBody>
          <a:bodyPr>
            <a:normAutofit/>
          </a:bodyPr>
          <a:lstStyle/>
          <a:p>
            <a:r>
              <a:rPr lang="ru-RU" sz="3200" dirty="0">
                <a:effectLst/>
                <a:ea typeface="Calibri" panose="020F0502020204030204" pitchFamily="34" charset="0"/>
                <a:cs typeface="Times New Roman" panose="02020603050405020304" pitchFamily="18" charset="0"/>
              </a:rPr>
              <a:t>Почему в религии древних греков отсутствует какое-либо подобие проповеди?</a:t>
            </a:r>
            <a:endParaRPr lang="ru-BY" sz="8000" dirty="0"/>
          </a:p>
        </p:txBody>
      </p:sp>
      <p:sp>
        <p:nvSpPr>
          <p:cNvPr id="10" name="Rectangle 9">
            <a:extLst>
              <a:ext uri="{FF2B5EF4-FFF2-40B4-BE49-F238E27FC236}">
                <a16:creationId xmlns:a16="http://schemas.microsoft.com/office/drawing/2014/main" id="{3C18353F-41B5-4392-7C55-20A902CCCAEF}"/>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11" name="TextBox 10">
            <a:extLst>
              <a:ext uri="{FF2B5EF4-FFF2-40B4-BE49-F238E27FC236}">
                <a16:creationId xmlns:a16="http://schemas.microsoft.com/office/drawing/2014/main" id="{C0A9AEE2-E17B-D201-B4A9-4A6639745AEA}"/>
              </a:ext>
            </a:extLst>
          </p:cNvPr>
          <p:cNvSpPr txBox="1"/>
          <p:nvPr/>
        </p:nvSpPr>
        <p:spPr>
          <a:xfrm>
            <a:off x="0" y="129396"/>
            <a:ext cx="396816" cy="523220"/>
          </a:xfrm>
          <a:prstGeom prst="rect">
            <a:avLst/>
          </a:prstGeom>
          <a:noFill/>
        </p:spPr>
        <p:txBody>
          <a:bodyPr wrap="square" rtlCol="0">
            <a:spAutoFit/>
          </a:bodyPr>
          <a:lstStyle/>
          <a:p>
            <a:r>
              <a:rPr lang="ru-RU" sz="2800" dirty="0"/>
              <a:t>3</a:t>
            </a:r>
            <a:endParaRPr lang="ru-BY" dirty="0"/>
          </a:p>
        </p:txBody>
      </p:sp>
      <p:pic>
        <p:nvPicPr>
          <p:cNvPr id="6" name="Picture 5">
            <a:extLst>
              <a:ext uri="{FF2B5EF4-FFF2-40B4-BE49-F238E27FC236}">
                <a16:creationId xmlns:a16="http://schemas.microsoft.com/office/drawing/2014/main" id="{1C729F27-D3C9-3CF7-E47B-FF8EC109FEDF}"/>
              </a:ext>
            </a:extLst>
          </p:cNvPr>
          <p:cNvPicPr>
            <a:picLocks noChangeAspect="1"/>
          </p:cNvPicPr>
          <p:nvPr/>
        </p:nvPicPr>
        <p:blipFill>
          <a:blip r:embed="rId3"/>
          <a:stretch>
            <a:fillRect/>
          </a:stretch>
        </p:blipFill>
        <p:spPr>
          <a:xfrm>
            <a:off x="2916048" y="2480886"/>
            <a:ext cx="6477000" cy="3238500"/>
          </a:xfrm>
          <a:prstGeom prst="roundRect">
            <a:avLst>
              <a:gd name="adj" fmla="val 0"/>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5" name="Rectangle 14">
            <a:extLst>
              <a:ext uri="{FF2B5EF4-FFF2-40B4-BE49-F238E27FC236}">
                <a16:creationId xmlns:a16="http://schemas.microsoft.com/office/drawing/2014/main" id="{3B07A875-906D-6191-AB01-068EB6D6BA1F}"/>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3433157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Создать мем &quot;картинка небо на прозрачном фоне, фон ветер, blue sky&quot; -  Картинки - Meme-arsenal.com">
            <a:extLst>
              <a:ext uri="{FF2B5EF4-FFF2-40B4-BE49-F238E27FC236}">
                <a16:creationId xmlns:a16="http://schemas.microsoft.com/office/drawing/2014/main" id="{9C730E4F-4954-3E78-3F46-9E5129CBB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1333498" y="1591332"/>
            <a:ext cx="9450957" cy="480083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4</a:t>
            </a:r>
            <a:endParaRPr lang="ru-BY" dirty="0"/>
          </a:p>
        </p:txBody>
      </p:sp>
      <p:sp>
        <p:nvSpPr>
          <p:cNvPr id="4" name="TextBox 3">
            <a:extLst>
              <a:ext uri="{FF2B5EF4-FFF2-40B4-BE49-F238E27FC236}">
                <a16:creationId xmlns:a16="http://schemas.microsoft.com/office/drawing/2014/main" id="{3C684E34-FC6F-6386-882B-EB564EC608AC}"/>
              </a:ext>
            </a:extLst>
          </p:cNvPr>
          <p:cNvSpPr txBox="1"/>
          <p:nvPr/>
        </p:nvSpPr>
        <p:spPr>
          <a:xfrm>
            <a:off x="1407543" y="391006"/>
            <a:ext cx="9376913" cy="1200329"/>
          </a:xfrm>
          <a:prstGeom prst="rect">
            <a:avLst/>
          </a:prstGeom>
          <a:noFill/>
        </p:spPr>
        <p:txBody>
          <a:bodyPr wrap="square" rtlCol="0">
            <a:spAutoFit/>
          </a:bodyPr>
          <a:lstStyle/>
          <a:p>
            <a:r>
              <a:rPr lang="ru-RU" sz="2400" dirty="0">
                <a:effectLst/>
                <a:latin typeface="+mj-lt"/>
                <a:ea typeface="Calibri" panose="020F0502020204030204" pitchFamily="34" charset="0"/>
                <a:cs typeface="Times New Roman" panose="02020603050405020304" pitchFamily="18" charset="0"/>
              </a:rPr>
              <a:t>Почему знаменитые Львиные ворота свидетельствуют о большой изобретательности микенских зодчих?</a:t>
            </a:r>
            <a:endParaRPr lang="ru-BY" sz="2400" dirty="0">
              <a:effectLst/>
              <a:latin typeface="+mj-lt"/>
              <a:ea typeface="Calibri" panose="020F0502020204030204" pitchFamily="34" charset="0"/>
              <a:cs typeface="Times New Roman" panose="02020603050405020304" pitchFamily="18" charset="0"/>
            </a:endParaRPr>
          </a:p>
          <a:p>
            <a:endParaRPr lang="ru-BY" sz="2400" dirty="0">
              <a:latin typeface="+mj-lt"/>
            </a:endParaRPr>
          </a:p>
        </p:txBody>
      </p:sp>
      <p:cxnSp>
        <p:nvCxnSpPr>
          <p:cNvPr id="6" name="Straight Connector 5">
            <a:extLst>
              <a:ext uri="{FF2B5EF4-FFF2-40B4-BE49-F238E27FC236}">
                <a16:creationId xmlns:a16="http://schemas.microsoft.com/office/drawing/2014/main" id="{2179E47D-A656-18B8-DA88-66128AE3F5EA}"/>
              </a:ext>
            </a:extLst>
          </p:cNvPr>
          <p:cNvCxnSpPr/>
          <p:nvPr/>
        </p:nvCxnSpPr>
        <p:spPr>
          <a:xfrm>
            <a:off x="1407543" y="1591335"/>
            <a:ext cx="9376913"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9A6227F6-EF2B-4637-3006-A15810407AAA}"/>
              </a:ext>
            </a:extLst>
          </p:cNvPr>
          <p:cNvPicPr>
            <a:picLocks noChangeAspect="1"/>
          </p:cNvPicPr>
          <p:nvPr/>
        </p:nvPicPr>
        <p:blipFill rotWithShape="1">
          <a:blip r:embed="rId3"/>
          <a:srcRect t="3123"/>
          <a:stretch/>
        </p:blipFill>
        <p:spPr>
          <a:xfrm>
            <a:off x="4485738" y="1664898"/>
            <a:ext cx="2805338" cy="3887055"/>
          </a:xfrm>
          <a:prstGeom prst="roundRect">
            <a:avLst>
              <a:gd name="adj" fmla="val 0"/>
            </a:avLst>
          </a:prstGeom>
          <a:solidFill>
            <a:srgbClr val="FFFFFF">
              <a:shade val="85000"/>
            </a:srgbClr>
          </a:solidFill>
          <a:ln>
            <a:noFill/>
          </a:ln>
          <a:effectLst>
            <a:reflection blurRad="12700" stA="38000" endPos="28000" dist="5000" dir="5400000" sy="-100000" algn="bl" rotWithShape="0"/>
          </a:effectLst>
        </p:spPr>
      </p:pic>
      <p:cxnSp>
        <p:nvCxnSpPr>
          <p:cNvPr id="10" name="Straight Connector 9">
            <a:extLst>
              <a:ext uri="{FF2B5EF4-FFF2-40B4-BE49-F238E27FC236}">
                <a16:creationId xmlns:a16="http://schemas.microsoft.com/office/drawing/2014/main" id="{53FA588B-25BF-C708-5F24-9EB9F1099F0E}"/>
              </a:ext>
            </a:extLst>
          </p:cNvPr>
          <p:cNvCxnSpPr/>
          <p:nvPr/>
        </p:nvCxnSpPr>
        <p:spPr>
          <a:xfrm>
            <a:off x="1559943" y="1743735"/>
            <a:ext cx="9376913"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F2166ABC-9F6A-4A96-38A3-8D3ED8EA1119}"/>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2501450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5</a:t>
            </a:r>
            <a:endParaRPr lang="ru-BY" dirty="0"/>
          </a:p>
        </p:txBody>
      </p:sp>
      <p:sp>
        <p:nvSpPr>
          <p:cNvPr id="4" name="TextBox 3">
            <a:extLst>
              <a:ext uri="{FF2B5EF4-FFF2-40B4-BE49-F238E27FC236}">
                <a16:creationId xmlns:a16="http://schemas.microsoft.com/office/drawing/2014/main" id="{4A1D3BE0-5165-CB1B-162B-6CFE7D35A26B}"/>
              </a:ext>
            </a:extLst>
          </p:cNvPr>
          <p:cNvSpPr txBox="1"/>
          <p:nvPr/>
        </p:nvSpPr>
        <p:spPr>
          <a:xfrm>
            <a:off x="1407543" y="391006"/>
            <a:ext cx="9376913" cy="1200329"/>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Какие обычаи в Древней Греции и почему были связаны с культом ячменя и богини Деметры — покровительницы этой культуры?</a:t>
            </a:r>
            <a:endParaRPr lang="ru-BY" sz="3200" dirty="0">
              <a:latin typeface="+mj-lt"/>
            </a:endParaRPr>
          </a:p>
        </p:txBody>
      </p:sp>
      <p:cxnSp>
        <p:nvCxnSpPr>
          <p:cNvPr id="5" name="Straight Connector 4">
            <a:extLst>
              <a:ext uri="{FF2B5EF4-FFF2-40B4-BE49-F238E27FC236}">
                <a16:creationId xmlns:a16="http://schemas.microsoft.com/office/drawing/2014/main" id="{6BB8E680-3956-DB69-806B-B1A5F9CE794F}"/>
              </a:ext>
            </a:extLst>
          </p:cNvPr>
          <p:cNvCxnSpPr/>
          <p:nvPr/>
        </p:nvCxnSpPr>
        <p:spPr>
          <a:xfrm>
            <a:off x="1407543" y="1591335"/>
            <a:ext cx="9376913"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59EB780B-A6C7-AB9E-9377-E791FEB11DF9}"/>
              </a:ext>
            </a:extLst>
          </p:cNvPr>
          <p:cNvPicPr>
            <a:picLocks noChangeAspect="1"/>
          </p:cNvPicPr>
          <p:nvPr/>
        </p:nvPicPr>
        <p:blipFill>
          <a:blip r:embed="rId2"/>
          <a:stretch>
            <a:fillRect/>
          </a:stretch>
        </p:blipFill>
        <p:spPr>
          <a:xfrm>
            <a:off x="5991225" y="2054399"/>
            <a:ext cx="5446510" cy="3267938"/>
          </a:xfrm>
          <a:prstGeom prst="roundRect">
            <a:avLst>
              <a:gd name="adj" fmla="val 3192"/>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228BFEF6-D488-3904-92AC-B17EF8443594}"/>
              </a:ext>
            </a:extLst>
          </p:cNvPr>
          <p:cNvPicPr>
            <a:picLocks noChangeAspect="1"/>
          </p:cNvPicPr>
          <p:nvPr/>
        </p:nvPicPr>
        <p:blipFill rotWithShape="1">
          <a:blip r:embed="rId3"/>
          <a:srcRect t="5662"/>
          <a:stretch/>
        </p:blipFill>
        <p:spPr>
          <a:xfrm>
            <a:off x="884060" y="2839289"/>
            <a:ext cx="4782217" cy="19861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51734541-ED4D-1599-DF77-E7ED70AF32CD}"/>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1673395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319155-209A-7D7A-125F-00CB5E71A415}"/>
              </a:ext>
            </a:extLst>
          </p:cNvPr>
          <p:cNvSpPr/>
          <p:nvPr/>
        </p:nvSpPr>
        <p:spPr>
          <a:xfrm>
            <a:off x="0" y="6398830"/>
            <a:ext cx="12192000" cy="51518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ru-BY"/>
          </a:p>
        </p:txBody>
      </p:sp>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6</a:t>
            </a:r>
            <a:endParaRPr lang="ru-BY" dirty="0"/>
          </a:p>
        </p:txBody>
      </p:sp>
      <p:sp>
        <p:nvSpPr>
          <p:cNvPr id="5" name="TextBox 4">
            <a:extLst>
              <a:ext uri="{FF2B5EF4-FFF2-40B4-BE49-F238E27FC236}">
                <a16:creationId xmlns:a16="http://schemas.microsoft.com/office/drawing/2014/main" id="{4AAD6BEE-0499-B915-5BAE-A1F020D3EC38}"/>
              </a:ext>
            </a:extLst>
          </p:cNvPr>
          <p:cNvSpPr txBox="1"/>
          <p:nvPr/>
        </p:nvSpPr>
        <p:spPr>
          <a:xfrm>
            <a:off x="1664519" y="19711"/>
            <a:ext cx="9376913" cy="1200329"/>
          </a:xfrm>
          <a:prstGeom prst="rect">
            <a:avLst/>
          </a:prstGeom>
          <a:noFill/>
        </p:spPr>
        <p:txBody>
          <a:bodyPr wrap="square" rtlCol="0">
            <a:spAutoFit/>
          </a:bodyPr>
          <a:lstStyle/>
          <a:p>
            <a:r>
              <a:rPr lang="ru-RU" sz="2400" dirty="0">
                <a:effectLst/>
                <a:latin typeface="Bookman Old Style" panose="02050604050505020204" pitchFamily="18" charset="0"/>
                <a:ea typeface="Calibri" panose="020F0502020204030204" pitchFamily="34" charset="0"/>
                <a:cs typeface="Times New Roman" panose="02020603050405020304" pitchFamily="18" charset="0"/>
              </a:rPr>
              <a:t>Геракл был самым любимым греческим героем. А какой миф о Геракле, по вашему мнению, греки любили больше всего и почему?</a:t>
            </a:r>
            <a:endParaRPr lang="ru-BY" sz="4000" dirty="0">
              <a:latin typeface="+mj-lt"/>
            </a:endParaRPr>
          </a:p>
        </p:txBody>
      </p:sp>
      <p:cxnSp>
        <p:nvCxnSpPr>
          <p:cNvPr id="6" name="Straight Connector 5">
            <a:extLst>
              <a:ext uri="{FF2B5EF4-FFF2-40B4-BE49-F238E27FC236}">
                <a16:creationId xmlns:a16="http://schemas.microsoft.com/office/drawing/2014/main" id="{F9FAF48D-A9A5-08EA-5740-AD21F99FFA8B}"/>
              </a:ext>
            </a:extLst>
          </p:cNvPr>
          <p:cNvCxnSpPr>
            <a:cxnSpLocks/>
          </p:cNvCxnSpPr>
          <p:nvPr/>
        </p:nvCxnSpPr>
        <p:spPr>
          <a:xfrm>
            <a:off x="1781569" y="122004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7170" name="Picture 2" descr="Сказка Двенадцать подвигов Геракла, мифы Древней Греции - читать для детей  онлайн">
            <a:extLst>
              <a:ext uri="{FF2B5EF4-FFF2-40B4-BE49-F238E27FC236}">
                <a16:creationId xmlns:a16="http://schemas.microsoft.com/office/drawing/2014/main" id="{B1901201-0200-C70D-DB37-51584A62A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9687" y="1403316"/>
            <a:ext cx="2040677" cy="272795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Боги и герои: Подвиги Геракла - Страница 2 - Мифы Древней Греции">
            <a:extLst>
              <a:ext uri="{FF2B5EF4-FFF2-40B4-BE49-F238E27FC236}">
                <a16:creationId xmlns:a16="http://schemas.microsoft.com/office/drawing/2014/main" id="{F400C3C6-F5EA-AA56-1333-B634A0E979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263" y="1424940"/>
            <a:ext cx="1937429" cy="272795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Керинейская лань">
            <a:extLst>
              <a:ext uri="{FF2B5EF4-FFF2-40B4-BE49-F238E27FC236}">
                <a16:creationId xmlns:a16="http://schemas.microsoft.com/office/drawing/2014/main" id="{08B659E6-CFB3-332E-E518-01FFBA1AC6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4323" y="4541089"/>
            <a:ext cx="2536591" cy="224475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Стимфалийские птицы ">
            <a:extLst>
              <a:ext uri="{FF2B5EF4-FFF2-40B4-BE49-F238E27FC236}">
                <a16:creationId xmlns:a16="http://schemas.microsoft.com/office/drawing/2014/main" id="{B70E8E69-B463-C936-957C-922D3B895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3443" y="1410394"/>
            <a:ext cx="2038349" cy="272795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Критский бык ">
            <a:extLst>
              <a:ext uri="{FF2B5EF4-FFF2-40B4-BE49-F238E27FC236}">
                <a16:creationId xmlns:a16="http://schemas.microsoft.com/office/drawing/2014/main" id="{8EB457B6-6C0B-72A0-6A2A-AC390E7B0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855" y="1403316"/>
            <a:ext cx="1937429" cy="274958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Кони Диомеда ">
            <a:extLst>
              <a:ext uri="{FF2B5EF4-FFF2-40B4-BE49-F238E27FC236}">
                <a16:creationId xmlns:a16="http://schemas.microsoft.com/office/drawing/2014/main" id="{D153729C-04A7-C823-F978-3F6879C6BBB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5973" y="1424940"/>
            <a:ext cx="2038350" cy="2776157"/>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56">
            <a:extLst>
              <a:ext uri="{FF2B5EF4-FFF2-40B4-BE49-F238E27FC236}">
                <a16:creationId xmlns:a16="http://schemas.microsoft.com/office/drawing/2014/main" id="{244A0AB9-C732-99FA-DF49-2B7F21CAD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230" y="4399420"/>
            <a:ext cx="2040678" cy="2268076"/>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Эриманфский вепрь">
            <a:extLst>
              <a:ext uri="{FF2B5EF4-FFF2-40B4-BE49-F238E27FC236}">
                <a16:creationId xmlns:a16="http://schemas.microsoft.com/office/drawing/2014/main" id="{875E7F5A-295F-0321-BFBA-CB51484094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37424" y="4399419"/>
            <a:ext cx="1825202" cy="2386419"/>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Авгиевы конюшни ">
            <a:extLst>
              <a:ext uri="{FF2B5EF4-FFF2-40B4-BE49-F238E27FC236}">
                <a16:creationId xmlns:a16="http://schemas.microsoft.com/office/drawing/2014/main" id="{3542B308-F931-E0C7-91C6-58F454D436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84262" y="4371092"/>
            <a:ext cx="1937429" cy="2414747"/>
          </a:xfrm>
          <a:prstGeom prst="rect">
            <a:avLst/>
          </a:prstGeom>
          <a:noFill/>
          <a:extLst>
            <a:ext uri="{909E8E84-426E-40DD-AFC4-6F175D3DCCD1}">
              <a14:hiddenFill xmlns:a14="http://schemas.microsoft.com/office/drawing/2010/main">
                <a:solidFill>
                  <a:srgbClr val="FFFFFF"/>
                </a:solidFill>
              </a14:hiddenFill>
            </a:ext>
          </a:extLst>
        </p:spPr>
      </p:pic>
      <p:pic>
        <p:nvPicPr>
          <p:cNvPr id="7190" name="Picture 22" descr="Пояс Ипполиты">
            <a:extLst>
              <a:ext uri="{FF2B5EF4-FFF2-40B4-BE49-F238E27FC236}">
                <a16:creationId xmlns:a16="http://schemas.microsoft.com/office/drawing/2014/main" id="{CE4D8E27-C8F7-5DC4-DA69-D70C1DDB4A1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81131" y="4371094"/>
            <a:ext cx="1892106" cy="2414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172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7</a:t>
            </a:r>
            <a:endParaRPr lang="ru-BY" dirty="0"/>
          </a:p>
        </p:txBody>
      </p:sp>
      <p:sp>
        <p:nvSpPr>
          <p:cNvPr id="4" name="TextBox 3">
            <a:extLst>
              <a:ext uri="{FF2B5EF4-FFF2-40B4-BE49-F238E27FC236}">
                <a16:creationId xmlns:a16="http://schemas.microsoft.com/office/drawing/2014/main" id="{6EF951BC-EAC8-08AA-819C-BA7C0B0B42D2}"/>
              </a:ext>
            </a:extLst>
          </p:cNvPr>
          <p:cNvSpPr txBox="1"/>
          <p:nvPr/>
        </p:nvSpPr>
        <p:spPr>
          <a:xfrm>
            <a:off x="1664519" y="19711"/>
            <a:ext cx="9376913" cy="954107"/>
          </a:xfrm>
          <a:prstGeom prst="rect">
            <a:avLst/>
          </a:prstGeom>
          <a:noFill/>
        </p:spPr>
        <p:txBody>
          <a:bodyPr wrap="square" rtlCol="0">
            <a:spAutoFit/>
          </a:bodyPr>
          <a:lstStyle/>
          <a:p>
            <a:r>
              <a:rPr lang="ru-RU" sz="2800" dirty="0">
                <a:effectLst/>
                <a:latin typeface="Bookman Old Style" panose="02050604050505020204" pitchFamily="18" charset="0"/>
                <a:ea typeface="Calibri" panose="020F0502020204030204" pitchFamily="34" charset="0"/>
                <a:cs typeface="Times New Roman" panose="02020603050405020304" pitchFamily="18" charset="0"/>
              </a:rPr>
              <a:t>Кого и за что В Древней Греции считали самым прекрасным из богов?</a:t>
            </a:r>
            <a:endParaRPr lang="ru-BY" sz="5400" dirty="0">
              <a:latin typeface="+mj-lt"/>
            </a:endParaRPr>
          </a:p>
        </p:txBody>
      </p:sp>
      <p:cxnSp>
        <p:nvCxnSpPr>
          <p:cNvPr id="5" name="Straight Connector 4">
            <a:extLst>
              <a:ext uri="{FF2B5EF4-FFF2-40B4-BE49-F238E27FC236}">
                <a16:creationId xmlns:a16="http://schemas.microsoft.com/office/drawing/2014/main" id="{C65BAEFE-7A3C-CED1-7132-D1A21B75A46B}"/>
              </a:ext>
            </a:extLst>
          </p:cNvPr>
          <p:cNvCxnSpPr>
            <a:cxnSpLocks/>
          </p:cNvCxnSpPr>
          <p:nvPr/>
        </p:nvCxnSpPr>
        <p:spPr>
          <a:xfrm>
            <a:off x="1664519" y="1091606"/>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85E4A9B0-314C-56C5-6755-A0AC56EA3F83}"/>
              </a:ext>
            </a:extLst>
          </p:cNvPr>
          <p:cNvPicPr>
            <a:picLocks noChangeAspect="1"/>
          </p:cNvPicPr>
          <p:nvPr/>
        </p:nvPicPr>
        <p:blipFill>
          <a:blip r:embed="rId2"/>
          <a:stretch>
            <a:fillRect/>
          </a:stretch>
        </p:blipFill>
        <p:spPr>
          <a:xfrm>
            <a:off x="904875" y="1209395"/>
            <a:ext cx="2240280" cy="34113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ectangle 7">
            <a:extLst>
              <a:ext uri="{FF2B5EF4-FFF2-40B4-BE49-F238E27FC236}">
                <a16:creationId xmlns:a16="http://schemas.microsoft.com/office/drawing/2014/main" id="{84A68DFC-9ED9-872C-0A3D-FF2635E2D80A}"/>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pic>
        <p:nvPicPr>
          <p:cNvPr id="24578" name="Picture 2" descr="Самые могущественные боги и богини Древней Греции. Dropi - самые интересные  рассказы, тесты, статьи и новости.">
            <a:extLst>
              <a:ext uri="{FF2B5EF4-FFF2-40B4-BE49-F238E27FC236}">
                <a16:creationId xmlns:a16="http://schemas.microsoft.com/office/drawing/2014/main" id="{B934E3DD-6854-0165-946F-15F6DDE0F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2408" y="1209395"/>
            <a:ext cx="2240280" cy="33604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580" name="Picture 4" descr="Боги Олимпа - мифы Древней Греции, Зайцев Ю.">
            <a:extLst>
              <a:ext uri="{FF2B5EF4-FFF2-40B4-BE49-F238E27FC236}">
                <a16:creationId xmlns:a16="http://schemas.microsoft.com/office/drawing/2014/main" id="{B67C21D1-AF80-C782-CDD0-DE8996B752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279" y="1339675"/>
            <a:ext cx="2150711" cy="32810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4582" name="Picture 6" descr="Значок столбца Элемент значка древней греции цвета для мобильных приложений  концепции и сети Покрашенный значок столбца можно исп Иллюстрация штока -  иллюстрации насчитывающей художничества, мрамор: 129594093">
            <a:extLst>
              <a:ext uri="{FF2B5EF4-FFF2-40B4-BE49-F238E27FC236}">
                <a16:creationId xmlns:a16="http://schemas.microsoft.com/office/drawing/2014/main" id="{E03936C5-AFE5-6D83-BD49-8198121257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82" t="25426" r="22424" b="24100"/>
          <a:stretch/>
        </p:blipFill>
        <p:spPr bwMode="auto">
          <a:xfrm>
            <a:off x="1235653" y="4856307"/>
            <a:ext cx="1578724" cy="14785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Значок столбца Элемент значка древней греции цвета для мобильных приложений  концепции и сети Покрашенный значок столбца можно исп Иллюстрация штока -  иллюстрации насчитывающей художничества, мрамор: 129594093">
            <a:extLst>
              <a:ext uri="{FF2B5EF4-FFF2-40B4-BE49-F238E27FC236}">
                <a16:creationId xmlns:a16="http://schemas.microsoft.com/office/drawing/2014/main" id="{B67C8BC7-5A42-4C02-7D19-8C23A1EEACC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82" t="25426" r="22424" b="24100"/>
          <a:stretch/>
        </p:blipFill>
        <p:spPr bwMode="auto">
          <a:xfrm>
            <a:off x="9129409" y="4805391"/>
            <a:ext cx="1578724" cy="14785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Значок столбца Элемент значка древней греции цвета для мобильных приложений  концепции и сети Покрашенный значок столбца можно исп Иллюстрация штока -  иллюстрации насчитывающей художничества, мрамор: 129594093">
            <a:extLst>
              <a:ext uri="{FF2B5EF4-FFF2-40B4-BE49-F238E27FC236}">
                <a16:creationId xmlns:a16="http://schemas.microsoft.com/office/drawing/2014/main" id="{E8B262C8-EB52-1297-32D3-00000B2A256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682" t="25426" r="22424" b="24100"/>
          <a:stretch/>
        </p:blipFill>
        <p:spPr bwMode="auto">
          <a:xfrm>
            <a:off x="5151222" y="4856307"/>
            <a:ext cx="1653121" cy="1548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0133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3F769-E653-2F54-1074-101B8197F5E4}"/>
              </a:ext>
            </a:extLst>
          </p:cNvPr>
          <p:cNvSpPr/>
          <p:nvPr/>
        </p:nvSpPr>
        <p:spPr>
          <a:xfrm>
            <a:off x="0" y="-287"/>
            <a:ext cx="396816" cy="3688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
        <p:nvSpPr>
          <p:cNvPr id="3" name="TextBox 2">
            <a:extLst>
              <a:ext uri="{FF2B5EF4-FFF2-40B4-BE49-F238E27FC236}">
                <a16:creationId xmlns:a16="http://schemas.microsoft.com/office/drawing/2014/main" id="{CC15B47F-D39E-FC71-FE97-7D8AF98A9AC4}"/>
              </a:ext>
            </a:extLst>
          </p:cNvPr>
          <p:cNvSpPr txBox="1"/>
          <p:nvPr/>
        </p:nvSpPr>
        <p:spPr>
          <a:xfrm>
            <a:off x="0" y="129396"/>
            <a:ext cx="396816" cy="523220"/>
          </a:xfrm>
          <a:prstGeom prst="rect">
            <a:avLst/>
          </a:prstGeom>
          <a:noFill/>
        </p:spPr>
        <p:txBody>
          <a:bodyPr wrap="square" rtlCol="0">
            <a:spAutoFit/>
          </a:bodyPr>
          <a:lstStyle/>
          <a:p>
            <a:r>
              <a:rPr lang="ru-RU" sz="2800" dirty="0"/>
              <a:t>8</a:t>
            </a:r>
            <a:endParaRPr lang="ru-BY" dirty="0"/>
          </a:p>
        </p:txBody>
      </p:sp>
      <p:sp>
        <p:nvSpPr>
          <p:cNvPr id="6" name="TextBox 5">
            <a:extLst>
              <a:ext uri="{FF2B5EF4-FFF2-40B4-BE49-F238E27FC236}">
                <a16:creationId xmlns:a16="http://schemas.microsoft.com/office/drawing/2014/main" id="{0766BA0A-76D5-D023-C128-047A92979120}"/>
              </a:ext>
            </a:extLst>
          </p:cNvPr>
          <p:cNvSpPr txBox="1"/>
          <p:nvPr/>
        </p:nvSpPr>
        <p:spPr>
          <a:xfrm>
            <a:off x="1664519" y="19711"/>
            <a:ext cx="9376913" cy="954107"/>
          </a:xfrm>
          <a:prstGeom prst="rect">
            <a:avLst/>
          </a:prstGeom>
          <a:noFill/>
        </p:spPr>
        <p:txBody>
          <a:bodyPr wrap="square" rtlCol="0">
            <a:spAutoFit/>
          </a:bodyPr>
          <a:lstStyle/>
          <a:p>
            <a:r>
              <a:rPr lang="ru-RU" sz="2800" dirty="0">
                <a:effectLst/>
                <a:latin typeface="Bookman Old Style" panose="02050604050505020204" pitchFamily="18" charset="0"/>
                <a:ea typeface="Calibri" panose="020F0502020204030204" pitchFamily="34" charset="0"/>
                <a:cs typeface="Times New Roman" panose="02020603050405020304" pitchFamily="18" charset="0"/>
              </a:rPr>
              <a:t>Почему греки в отличие от других народов верили в судьбу – </a:t>
            </a:r>
            <a:r>
              <a:rPr lang="ru-RU" sz="2800" dirty="0" err="1">
                <a:effectLst/>
                <a:latin typeface="Bookman Old Style" panose="02050604050505020204" pitchFamily="18" charset="0"/>
                <a:ea typeface="Calibri" panose="020F0502020204030204" pitchFamily="34" charset="0"/>
                <a:cs typeface="Times New Roman" panose="02020603050405020304" pitchFamily="18" charset="0"/>
              </a:rPr>
              <a:t>Ананкс</a:t>
            </a:r>
            <a:r>
              <a:rPr lang="ru-RU" sz="2800" dirty="0">
                <a:effectLst/>
                <a:latin typeface="Bookman Old Style" panose="02050604050505020204" pitchFamily="18" charset="0"/>
                <a:ea typeface="Calibri" panose="020F0502020204030204" pitchFamily="34" charset="0"/>
                <a:cs typeface="Times New Roman" panose="02020603050405020304" pitchFamily="18" charset="0"/>
              </a:rPr>
              <a:t>?</a:t>
            </a:r>
            <a:endParaRPr lang="ru-BY" sz="5400" dirty="0">
              <a:latin typeface="+mj-lt"/>
            </a:endParaRPr>
          </a:p>
        </p:txBody>
      </p:sp>
      <p:cxnSp>
        <p:nvCxnSpPr>
          <p:cNvPr id="7" name="Straight Connector 6">
            <a:extLst>
              <a:ext uri="{FF2B5EF4-FFF2-40B4-BE49-F238E27FC236}">
                <a16:creationId xmlns:a16="http://schemas.microsoft.com/office/drawing/2014/main" id="{B9219668-518E-021E-8AF5-B8FB383F423A}"/>
              </a:ext>
            </a:extLst>
          </p:cNvPr>
          <p:cNvCxnSpPr>
            <a:cxnSpLocks/>
          </p:cNvCxnSpPr>
          <p:nvPr/>
        </p:nvCxnSpPr>
        <p:spPr>
          <a:xfrm>
            <a:off x="1781569" y="1220040"/>
            <a:ext cx="8819495" cy="0"/>
          </a:xfrm>
          <a:prstGeom prst="line">
            <a:avLst/>
          </a:prstGeom>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F2AF1A57-CF64-7AA5-30B2-19BE18F79D3C}"/>
              </a:ext>
            </a:extLst>
          </p:cNvPr>
          <p:cNvPicPr>
            <a:picLocks noChangeAspect="1"/>
          </p:cNvPicPr>
          <p:nvPr/>
        </p:nvPicPr>
        <p:blipFill>
          <a:blip r:embed="rId2"/>
          <a:stretch>
            <a:fillRect/>
          </a:stretch>
        </p:blipFill>
        <p:spPr>
          <a:xfrm>
            <a:off x="3481116" y="1563679"/>
            <a:ext cx="5229767" cy="42493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a:extLst>
              <a:ext uri="{FF2B5EF4-FFF2-40B4-BE49-F238E27FC236}">
                <a16:creationId xmlns:a16="http://schemas.microsoft.com/office/drawing/2014/main" id="{93D589C9-0FE7-BA5A-145B-915E0A0969D4}"/>
              </a:ext>
            </a:extLst>
          </p:cNvPr>
          <p:cNvSpPr/>
          <p:nvPr/>
        </p:nvSpPr>
        <p:spPr>
          <a:xfrm>
            <a:off x="11930333" y="4390845"/>
            <a:ext cx="261667" cy="246715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BY"/>
          </a:p>
        </p:txBody>
      </p:sp>
    </p:spTree>
    <p:extLst>
      <p:ext uri="{BB962C8B-B14F-4D97-AF65-F5344CB8AC3E}">
        <p14:creationId xmlns:p14="http://schemas.microsoft.com/office/powerpoint/2010/main" val="2346820260"/>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638A3B04-B0F3-4C12-A722-52B5CF6D9723}">
  <ds:schemaRefs>
    <ds:schemaRef ds:uri="http://schemas.microsoft.com/sharepoint/v3/contenttype/forms"/>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{68570C27-555C-4CE6-9DF5-F75E658BFD52}tf33845126_win32</Template>
  <TotalTime>121</TotalTime>
  <Words>826</Words>
  <Application>Microsoft Office PowerPoint</Application>
  <PresentationFormat>Widescreen</PresentationFormat>
  <Paragraphs>52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Bookman Old Style</vt:lpstr>
      <vt:lpstr>Calibri</vt:lpstr>
      <vt:lpstr>Franklin Gothic Book</vt:lpstr>
      <vt:lpstr>1_RetrospectVTI</vt:lpstr>
      <vt:lpstr>Культура древней Греции</vt:lpstr>
      <vt:lpstr>PowerPoint Presentation</vt:lpstr>
      <vt:lpstr>Греческий крестьянин идёт по горе, возле тропинки он видит кучу камней, которые такие же крестьяне бросали, проходя мимо. Такие кучи называются гермами. Какое религиозное представление и почему возникло у древних греков на основе этого обычая?</vt:lpstr>
      <vt:lpstr>Почему в религии древних греков отсутствует какое-либо подобие проповеди?</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Культура древней Греции</dc:title>
  <dc:creator>Roman Doskoch1</dc:creator>
  <cp:lastModifiedBy>Roman Doskoch1</cp:lastModifiedBy>
  <cp:revision>5</cp:revision>
  <dcterms:created xsi:type="dcterms:W3CDTF">2022-06-22T09:04:04Z</dcterms:created>
  <dcterms:modified xsi:type="dcterms:W3CDTF">2022-06-23T07:57:08Z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